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autoCompressPictures="0">
  <p:sldMasterIdLst>
    <p:sldMasterId id="2147483669" r:id="rId4"/>
  </p:sldMasterIdLst>
  <p:notesMasterIdLst>
    <p:notesMasterId r:id="rId100"/>
  </p:notesMasterIdLst>
  <p:handoutMasterIdLst>
    <p:handoutMasterId r:id="rId101"/>
  </p:handoutMasterIdLst>
  <p:sldIdLst>
    <p:sldId id="256" r:id="rId5"/>
    <p:sldId id="257" r:id="rId6"/>
    <p:sldId id="258" r:id="rId7"/>
    <p:sldId id="268" r:id="rId8"/>
    <p:sldId id="269" r:id="rId9"/>
    <p:sldId id="270" r:id="rId10"/>
    <p:sldId id="271" r:id="rId11"/>
    <p:sldId id="272" r:id="rId12"/>
    <p:sldId id="273" r:id="rId13"/>
    <p:sldId id="274" r:id="rId14"/>
    <p:sldId id="275" r:id="rId15"/>
    <p:sldId id="276" r:id="rId16"/>
    <p:sldId id="277" r:id="rId17"/>
    <p:sldId id="278" r:id="rId18"/>
    <p:sldId id="280" r:id="rId19"/>
    <p:sldId id="281" r:id="rId20"/>
    <p:sldId id="282" r:id="rId21"/>
    <p:sldId id="279" r:id="rId22"/>
    <p:sldId id="261" r:id="rId23"/>
    <p:sldId id="283" r:id="rId24"/>
    <p:sldId id="284" r:id="rId25"/>
    <p:sldId id="285" r:id="rId26"/>
    <p:sldId id="286" r:id="rId27"/>
    <p:sldId id="287" r:id="rId28"/>
    <p:sldId id="288" r:id="rId29"/>
    <p:sldId id="289" r:id="rId30"/>
    <p:sldId id="290" r:id="rId31"/>
    <p:sldId id="291" r:id="rId32"/>
    <p:sldId id="292" r:id="rId33"/>
    <p:sldId id="293" r:id="rId34"/>
    <p:sldId id="294" r:id="rId35"/>
    <p:sldId id="295" r:id="rId36"/>
    <p:sldId id="305" r:id="rId37"/>
    <p:sldId id="306" r:id="rId38"/>
    <p:sldId id="307" r:id="rId39"/>
    <p:sldId id="308" r:id="rId40"/>
    <p:sldId id="296" r:id="rId41"/>
    <p:sldId id="297" r:id="rId42"/>
    <p:sldId id="298" r:id="rId43"/>
    <p:sldId id="299" r:id="rId44"/>
    <p:sldId id="300" r:id="rId45"/>
    <p:sldId id="301" r:id="rId46"/>
    <p:sldId id="309" r:id="rId47"/>
    <p:sldId id="310" r:id="rId48"/>
    <p:sldId id="311" r:id="rId49"/>
    <p:sldId id="312" r:id="rId50"/>
    <p:sldId id="313" r:id="rId51"/>
    <p:sldId id="314" r:id="rId52"/>
    <p:sldId id="315" r:id="rId53"/>
    <p:sldId id="316" r:id="rId54"/>
    <p:sldId id="317" r:id="rId55"/>
    <p:sldId id="318" r:id="rId56"/>
    <p:sldId id="302" r:id="rId57"/>
    <p:sldId id="303" r:id="rId58"/>
    <p:sldId id="304" r:id="rId59"/>
    <p:sldId id="319" r:id="rId60"/>
    <p:sldId id="320" r:id="rId61"/>
    <p:sldId id="321" r:id="rId62"/>
    <p:sldId id="322" r:id="rId63"/>
    <p:sldId id="323" r:id="rId64"/>
    <p:sldId id="324" r:id="rId65"/>
    <p:sldId id="325" r:id="rId66"/>
    <p:sldId id="326" r:id="rId67"/>
    <p:sldId id="327" r:id="rId68"/>
    <p:sldId id="332" r:id="rId69"/>
    <p:sldId id="328" r:id="rId70"/>
    <p:sldId id="330" r:id="rId71"/>
    <p:sldId id="333" r:id="rId72"/>
    <p:sldId id="334" r:id="rId73"/>
    <p:sldId id="335" r:id="rId74"/>
    <p:sldId id="336" r:id="rId75"/>
    <p:sldId id="337" r:id="rId76"/>
    <p:sldId id="338" r:id="rId77"/>
    <p:sldId id="339" r:id="rId78"/>
    <p:sldId id="340" r:id="rId79"/>
    <p:sldId id="341" r:id="rId80"/>
    <p:sldId id="342" r:id="rId81"/>
    <p:sldId id="343" r:id="rId82"/>
    <p:sldId id="344" r:id="rId83"/>
    <p:sldId id="345" r:id="rId84"/>
    <p:sldId id="346" r:id="rId85"/>
    <p:sldId id="347" r:id="rId86"/>
    <p:sldId id="348" r:id="rId87"/>
    <p:sldId id="349" r:id="rId88"/>
    <p:sldId id="350" r:id="rId89"/>
    <p:sldId id="351" r:id="rId90"/>
    <p:sldId id="352" r:id="rId91"/>
    <p:sldId id="353" r:id="rId92"/>
    <p:sldId id="354" r:id="rId93"/>
    <p:sldId id="355" r:id="rId94"/>
    <p:sldId id="356" r:id="rId95"/>
    <p:sldId id="357" r:id="rId96"/>
    <p:sldId id="358" r:id="rId97"/>
    <p:sldId id="359" r:id="rId98"/>
    <p:sldId id="360" r:id="rId9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5" d="100"/>
          <a:sy n="85" d="100"/>
        </p:scale>
        <p:origin x="180" y="78"/>
      </p:cViewPr>
      <p:guideLst/>
    </p:cSldViewPr>
  </p:slideViewPr>
  <p:notesTextViewPr>
    <p:cViewPr>
      <p:scale>
        <a:sx n="1" d="1"/>
        <a:sy n="1" d="1"/>
      </p:scale>
      <p:origin x="0" y="0"/>
    </p:cViewPr>
  </p:notesTextViewPr>
  <p:notesViewPr>
    <p:cSldViewPr snapToGrid="0">
      <p:cViewPr varScale="1">
        <p:scale>
          <a:sx n="60" d="100"/>
          <a:sy n="60" d="100"/>
        </p:scale>
        <p:origin x="1670" y="43"/>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102" Type="http://schemas.openxmlformats.org/officeDocument/2006/relationships/presProps" Target="presProps.xml"/><Relationship Id="rId5" Type="http://schemas.openxmlformats.org/officeDocument/2006/relationships/slide" Target="slides/slide1.xml"/><Relationship Id="rId90" Type="http://schemas.openxmlformats.org/officeDocument/2006/relationships/slide" Target="slides/slide86.xml"/><Relationship Id="rId95" Type="http://schemas.openxmlformats.org/officeDocument/2006/relationships/slide" Target="slides/slide91.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80" Type="http://schemas.openxmlformats.org/officeDocument/2006/relationships/slide" Target="slides/slide76.xml"/><Relationship Id="rId85" Type="http://schemas.openxmlformats.org/officeDocument/2006/relationships/slide" Target="slides/slide81.xml"/><Relationship Id="rId12" Type="http://schemas.openxmlformats.org/officeDocument/2006/relationships/slide" Target="slides/slide8.xml"/><Relationship Id="rId17" Type="http://schemas.openxmlformats.org/officeDocument/2006/relationships/slide" Target="slides/slide13.xml"/><Relationship Id="rId33" Type="http://schemas.openxmlformats.org/officeDocument/2006/relationships/slide" Target="slides/slide29.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slide" Target="slides/slide87.xml"/><Relationship Id="rId96" Type="http://schemas.openxmlformats.org/officeDocument/2006/relationships/slide" Target="slides/slide92.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theme" Target="theme/theme1.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notesMaster" Target="notesMasters/notesMaster1.xml"/><Relationship Id="rId105"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98" Type="http://schemas.openxmlformats.org/officeDocument/2006/relationships/slide" Target="slides/slide94.xml"/><Relationship Id="rId3" Type="http://schemas.openxmlformats.org/officeDocument/2006/relationships/customXml" Target="../customXml/item3.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1269538-BFC5-48BB-BEA1-D7AF1F385FD5}"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0D51337A-31FA-4717-B2BF-9243F96D2B9B}">
      <dgm:prSet phldrT="[Text]" custT="1"/>
      <dgm:spPr/>
      <dgm:t>
        <a:bodyPr/>
        <a:lstStyle/>
        <a:p>
          <a:pPr algn="just"/>
          <a:r>
            <a:rPr lang="sr-Latn-RS" sz="1800" dirty="0" smtClean="0">
              <a:solidFill>
                <a:schemeClr val="tx1"/>
              </a:solidFill>
              <a:latin typeface="Tahoma" panose="020B0604030504040204" pitchFamily="34" charset="0"/>
              <a:ea typeface="Tahoma" panose="020B0604030504040204" pitchFamily="34" charset="0"/>
              <a:cs typeface="Tahoma" panose="020B0604030504040204" pitchFamily="34" charset="0"/>
            </a:rPr>
            <a:t>Naglašava i daje osnove za izgradnju informatičkog društva koje se temelji na znanju</a:t>
          </a:r>
          <a:endParaRPr lang="en-US" sz="1800" dirty="0">
            <a:solidFill>
              <a:schemeClr val="tx1"/>
            </a:solidFill>
            <a:latin typeface="Tahoma" panose="020B0604030504040204" pitchFamily="34" charset="0"/>
            <a:ea typeface="Tahoma" panose="020B0604030504040204" pitchFamily="34" charset="0"/>
            <a:cs typeface="Tahoma" panose="020B0604030504040204" pitchFamily="34" charset="0"/>
          </a:endParaRPr>
        </a:p>
      </dgm:t>
    </dgm:pt>
    <dgm:pt modelId="{A9294D65-F371-46C8-A624-E557E9DF1A30}" type="parTrans" cxnId="{9E6BB655-7FE4-4F8D-B1D2-F885E60B8754}">
      <dgm:prSet/>
      <dgm:spPr/>
      <dgm:t>
        <a:bodyPr/>
        <a:lstStyle/>
        <a:p>
          <a:endParaRPr lang="en-US"/>
        </a:p>
      </dgm:t>
    </dgm:pt>
    <dgm:pt modelId="{6799645E-F42F-43D8-B2EA-A1377D84D0B3}" type="sibTrans" cxnId="{9E6BB655-7FE4-4F8D-B1D2-F885E60B8754}">
      <dgm:prSet/>
      <dgm:spPr/>
      <dgm:t>
        <a:bodyPr/>
        <a:lstStyle/>
        <a:p>
          <a:endParaRPr lang="en-US"/>
        </a:p>
      </dgm:t>
    </dgm:pt>
    <dgm:pt modelId="{E40970FA-9468-4353-8343-FE5E2BEBB8B0}">
      <dgm:prSet phldrT="[Text]" custT="1"/>
      <dgm:spPr/>
      <dgm:t>
        <a:bodyPr/>
        <a:lstStyle/>
        <a:p>
          <a:r>
            <a:rPr lang="sr-Latn-RS" sz="2400" dirty="0" smtClean="0">
              <a:latin typeface="Tahoma" panose="020B0604030504040204" pitchFamily="34" charset="0"/>
              <a:ea typeface="Tahoma" panose="020B0604030504040204" pitchFamily="34" charset="0"/>
              <a:cs typeface="Tahoma" panose="020B0604030504040204" pitchFamily="34" charset="0"/>
            </a:rPr>
            <a:t>Savremeni svet i informatika, Savremeni svet i njegove karakteristike</a:t>
          </a:r>
          <a:endParaRPr lang="en-US" sz="2400" dirty="0">
            <a:latin typeface="Tahoma" panose="020B0604030504040204" pitchFamily="34" charset="0"/>
            <a:ea typeface="Tahoma" panose="020B0604030504040204" pitchFamily="34" charset="0"/>
            <a:cs typeface="Tahoma" panose="020B0604030504040204" pitchFamily="34" charset="0"/>
          </a:endParaRPr>
        </a:p>
      </dgm:t>
    </dgm:pt>
    <dgm:pt modelId="{85FA6A33-9FA9-4134-A6A3-A5D4748A1779}" type="parTrans" cxnId="{A316347C-9D1A-43C6-BE2B-DC184440E1C9}">
      <dgm:prSet/>
      <dgm:spPr/>
      <dgm:t>
        <a:bodyPr/>
        <a:lstStyle/>
        <a:p>
          <a:endParaRPr lang="en-US"/>
        </a:p>
      </dgm:t>
    </dgm:pt>
    <dgm:pt modelId="{04FF68DF-CF36-4D12-9ECE-A3519B0AC88A}" type="sibTrans" cxnId="{A316347C-9D1A-43C6-BE2B-DC184440E1C9}">
      <dgm:prSet/>
      <dgm:spPr/>
      <dgm:t>
        <a:bodyPr/>
        <a:lstStyle/>
        <a:p>
          <a:endParaRPr lang="en-US"/>
        </a:p>
      </dgm:t>
    </dgm:pt>
    <dgm:pt modelId="{A7F7584C-6CC5-40A2-9566-2842A5DEA97A}">
      <dgm:prSet phldrT="[Text]" custT="1"/>
      <dgm:spPr/>
      <dgm:t>
        <a:bodyPr/>
        <a:lstStyle/>
        <a:p>
          <a:pPr algn="just"/>
          <a:r>
            <a:rPr lang="sr-Latn-RS" sz="1800" dirty="0" smtClean="0">
              <a:solidFill>
                <a:schemeClr val="tx1"/>
              </a:solidFill>
              <a:latin typeface="Tahoma" panose="020B0604030504040204" pitchFamily="34" charset="0"/>
              <a:ea typeface="Tahoma" panose="020B0604030504040204" pitchFamily="34" charset="0"/>
              <a:cs typeface="Tahoma" panose="020B0604030504040204" pitchFamily="34" charset="0"/>
            </a:rPr>
            <a:t>Društvo znanja se gradi na intelektualnom kapitalu, na filozofiji invektivnog menadžmenta</a:t>
          </a:r>
          <a:endParaRPr lang="en-US" sz="1800" dirty="0">
            <a:solidFill>
              <a:schemeClr val="tx1"/>
            </a:solidFill>
            <a:latin typeface="Tahoma" panose="020B0604030504040204" pitchFamily="34" charset="0"/>
            <a:ea typeface="Tahoma" panose="020B0604030504040204" pitchFamily="34" charset="0"/>
            <a:cs typeface="Tahoma" panose="020B0604030504040204" pitchFamily="34" charset="0"/>
          </a:endParaRPr>
        </a:p>
      </dgm:t>
    </dgm:pt>
    <dgm:pt modelId="{581272CD-5908-4C17-8E9B-8BF6DCE43C3E}" type="parTrans" cxnId="{F68422C1-CD34-4DED-AA4B-85EFFF4FE933}">
      <dgm:prSet/>
      <dgm:spPr/>
      <dgm:t>
        <a:bodyPr/>
        <a:lstStyle/>
        <a:p>
          <a:endParaRPr lang="en-US"/>
        </a:p>
      </dgm:t>
    </dgm:pt>
    <dgm:pt modelId="{C41ED6A4-512C-48AB-901D-671B73446005}" type="sibTrans" cxnId="{F68422C1-CD34-4DED-AA4B-85EFFF4FE933}">
      <dgm:prSet/>
      <dgm:spPr/>
      <dgm:t>
        <a:bodyPr/>
        <a:lstStyle/>
        <a:p>
          <a:endParaRPr lang="en-US"/>
        </a:p>
      </dgm:t>
    </dgm:pt>
    <dgm:pt modelId="{9D8DAFB6-C744-4BD6-B757-393BF647EBB6}">
      <dgm:prSet phldrT="[Text]" custT="1"/>
      <dgm:spPr/>
      <dgm:t>
        <a:bodyPr/>
        <a:lstStyle/>
        <a:p>
          <a:r>
            <a:rPr lang="sr-Latn-RS" sz="2400" dirty="0" smtClean="0">
              <a:latin typeface="Tahoma" panose="020B0604030504040204" pitchFamily="34" charset="0"/>
              <a:ea typeface="Tahoma" panose="020B0604030504040204" pitchFamily="34" charset="0"/>
              <a:cs typeface="Tahoma" panose="020B0604030504040204" pitchFamily="34" charset="0"/>
            </a:rPr>
            <a:t>Globalizacija i informaciona ekonomija, Nova ekonomija i ekonomija znanja</a:t>
          </a:r>
          <a:endParaRPr lang="en-US" sz="2400" dirty="0">
            <a:latin typeface="Tahoma" panose="020B0604030504040204" pitchFamily="34" charset="0"/>
            <a:ea typeface="Tahoma" panose="020B0604030504040204" pitchFamily="34" charset="0"/>
            <a:cs typeface="Tahoma" panose="020B0604030504040204" pitchFamily="34" charset="0"/>
          </a:endParaRPr>
        </a:p>
      </dgm:t>
    </dgm:pt>
    <dgm:pt modelId="{17C1C47E-8D1A-404A-B227-B017391CB5F6}" type="parTrans" cxnId="{56052809-46E4-4445-B520-94004C28BB9D}">
      <dgm:prSet/>
      <dgm:spPr/>
      <dgm:t>
        <a:bodyPr/>
        <a:lstStyle/>
        <a:p>
          <a:endParaRPr lang="en-US"/>
        </a:p>
      </dgm:t>
    </dgm:pt>
    <dgm:pt modelId="{C9B44773-68B1-427B-B9CA-0AEA186B621E}" type="sibTrans" cxnId="{56052809-46E4-4445-B520-94004C28BB9D}">
      <dgm:prSet/>
      <dgm:spPr/>
      <dgm:t>
        <a:bodyPr/>
        <a:lstStyle/>
        <a:p>
          <a:endParaRPr lang="en-US"/>
        </a:p>
      </dgm:t>
    </dgm:pt>
    <dgm:pt modelId="{51A6936C-668E-4912-B1B4-BA2D45D3F624}">
      <dgm:prSet phldrT="[Text]" custT="1"/>
      <dgm:spPr/>
      <dgm:t>
        <a:bodyPr/>
        <a:lstStyle/>
        <a:p>
          <a:r>
            <a:rPr lang="sr-Latn-RS" sz="1800" dirty="0" smtClean="0">
              <a:solidFill>
                <a:schemeClr val="tx1"/>
              </a:solidFill>
              <a:latin typeface="Tahoma" panose="020B0604030504040204" pitchFamily="34" charset="0"/>
              <a:ea typeface="Tahoma" panose="020B0604030504040204" pitchFamily="34" charset="0"/>
              <a:cs typeface="Tahoma" panose="020B0604030504040204" pitchFamily="34" charset="0"/>
            </a:rPr>
            <a:t>Društvo znanja se gradi na ideji organizacije koja uči</a:t>
          </a:r>
          <a:endParaRPr lang="en-US" sz="1800" dirty="0">
            <a:solidFill>
              <a:schemeClr val="tx1"/>
            </a:solidFill>
            <a:latin typeface="Tahoma" panose="020B0604030504040204" pitchFamily="34" charset="0"/>
            <a:ea typeface="Tahoma" panose="020B0604030504040204" pitchFamily="34" charset="0"/>
            <a:cs typeface="Tahoma" panose="020B0604030504040204" pitchFamily="34" charset="0"/>
          </a:endParaRPr>
        </a:p>
      </dgm:t>
    </dgm:pt>
    <dgm:pt modelId="{8F7D40F1-9723-47F5-BFD2-340696378D49}" type="parTrans" cxnId="{000FE2BB-9FE6-4965-ADF5-E3E85B644286}">
      <dgm:prSet/>
      <dgm:spPr/>
      <dgm:t>
        <a:bodyPr/>
        <a:lstStyle/>
        <a:p>
          <a:endParaRPr lang="en-US"/>
        </a:p>
      </dgm:t>
    </dgm:pt>
    <dgm:pt modelId="{E68031D9-E3F9-439E-86FC-2A0A3A3988D0}" type="sibTrans" cxnId="{000FE2BB-9FE6-4965-ADF5-E3E85B644286}">
      <dgm:prSet/>
      <dgm:spPr/>
      <dgm:t>
        <a:bodyPr/>
        <a:lstStyle/>
        <a:p>
          <a:endParaRPr lang="en-US"/>
        </a:p>
      </dgm:t>
    </dgm:pt>
    <dgm:pt modelId="{2A9B6C90-9B70-4ED8-9084-8651413BB905}">
      <dgm:prSet phldrT="[Text]" custT="1"/>
      <dgm:spPr/>
      <dgm:t>
        <a:bodyPr/>
        <a:lstStyle/>
        <a:p>
          <a:r>
            <a:rPr lang="sr-Latn-RS" sz="2400" dirty="0" smtClean="0">
              <a:latin typeface="Tahoma" panose="020B0604030504040204" pitchFamily="34" charset="0"/>
              <a:ea typeface="Tahoma" panose="020B0604030504040204" pitchFamily="34" charset="0"/>
              <a:cs typeface="Tahoma" panose="020B0604030504040204" pitchFamily="34" charset="0"/>
            </a:rPr>
            <a:t>Informacione tehnologije u ekonomiji znanja, Menadžeri i vrednost informacija</a:t>
          </a:r>
          <a:endParaRPr lang="en-US" sz="2400" dirty="0">
            <a:latin typeface="Tahoma" panose="020B0604030504040204" pitchFamily="34" charset="0"/>
            <a:ea typeface="Tahoma" panose="020B0604030504040204" pitchFamily="34" charset="0"/>
            <a:cs typeface="Tahoma" panose="020B0604030504040204" pitchFamily="34" charset="0"/>
          </a:endParaRPr>
        </a:p>
      </dgm:t>
    </dgm:pt>
    <dgm:pt modelId="{47C005B7-F5AA-4111-A87D-782B117A0259}" type="parTrans" cxnId="{1D59D94A-4BF7-417E-B49B-225C005839A9}">
      <dgm:prSet/>
      <dgm:spPr/>
      <dgm:t>
        <a:bodyPr/>
        <a:lstStyle/>
        <a:p>
          <a:endParaRPr lang="en-US"/>
        </a:p>
      </dgm:t>
    </dgm:pt>
    <dgm:pt modelId="{54109FB3-0563-4B2C-BFF0-181E047427F8}" type="sibTrans" cxnId="{1D59D94A-4BF7-417E-B49B-225C005839A9}">
      <dgm:prSet/>
      <dgm:spPr/>
      <dgm:t>
        <a:bodyPr/>
        <a:lstStyle/>
        <a:p>
          <a:endParaRPr lang="en-US"/>
        </a:p>
      </dgm:t>
    </dgm:pt>
    <dgm:pt modelId="{928B5CB8-3545-4EE5-8BED-981D3C6157A5}">
      <dgm:prSet phldrT="[Text]" custT="1"/>
      <dgm:spPr/>
      <dgm:t>
        <a:bodyPr/>
        <a:lstStyle/>
        <a:p>
          <a:r>
            <a:rPr lang="sr-Latn-RS" sz="1800" dirty="0" smtClean="0">
              <a:solidFill>
                <a:schemeClr val="tx1"/>
              </a:solidFill>
              <a:latin typeface="Tahoma" panose="020B0604030504040204" pitchFamily="34" charset="0"/>
              <a:ea typeface="Tahoma" panose="020B0604030504040204" pitchFamily="34" charset="0"/>
              <a:cs typeface="Tahoma" panose="020B0604030504040204" pitchFamily="34" charset="0"/>
            </a:rPr>
            <a:t>Društvo znanja se gradi i na informacionoj tehnologiji koja je nova tehnološka infrastruktura</a:t>
          </a:r>
          <a:endParaRPr lang="en-US" sz="1800" dirty="0">
            <a:solidFill>
              <a:schemeClr val="tx1"/>
            </a:solidFill>
            <a:latin typeface="Tahoma" panose="020B0604030504040204" pitchFamily="34" charset="0"/>
            <a:ea typeface="Tahoma" panose="020B0604030504040204" pitchFamily="34" charset="0"/>
            <a:cs typeface="Tahoma" panose="020B0604030504040204" pitchFamily="34" charset="0"/>
          </a:endParaRPr>
        </a:p>
      </dgm:t>
    </dgm:pt>
    <dgm:pt modelId="{8452F8D0-82FD-4609-B6BD-446E31563D8A}" type="parTrans" cxnId="{085D3777-7996-4375-B5FB-BFD96D1BF9E4}">
      <dgm:prSet/>
      <dgm:spPr/>
      <dgm:t>
        <a:bodyPr/>
        <a:lstStyle/>
        <a:p>
          <a:endParaRPr lang="en-US"/>
        </a:p>
      </dgm:t>
    </dgm:pt>
    <dgm:pt modelId="{8EF545BA-8D8A-4813-A428-2F18D76E61FA}" type="sibTrans" cxnId="{085D3777-7996-4375-B5FB-BFD96D1BF9E4}">
      <dgm:prSet/>
      <dgm:spPr/>
      <dgm:t>
        <a:bodyPr/>
        <a:lstStyle/>
        <a:p>
          <a:endParaRPr lang="en-US"/>
        </a:p>
      </dgm:t>
    </dgm:pt>
    <dgm:pt modelId="{95A524E6-8A71-49A1-AF74-29696A02028A}">
      <dgm:prSet phldrT="[Text]" custT="1"/>
      <dgm:spPr/>
      <dgm:t>
        <a:bodyPr/>
        <a:lstStyle/>
        <a:p>
          <a:r>
            <a:rPr lang="sr-Latn-RS" sz="2400" dirty="0" smtClean="0">
              <a:latin typeface="Tahoma" panose="020B0604030504040204" pitchFamily="34" charset="0"/>
              <a:ea typeface="Tahoma" panose="020B0604030504040204" pitchFamily="34" charset="0"/>
              <a:cs typeface="Tahoma" panose="020B0604030504040204" pitchFamily="34" charset="0"/>
            </a:rPr>
            <a:t>Rizici primene informacionih tehnologija u poslovanju</a:t>
          </a:r>
          <a:endParaRPr lang="en-US" sz="2400" dirty="0">
            <a:latin typeface="Tahoma" panose="020B0604030504040204" pitchFamily="34" charset="0"/>
            <a:ea typeface="Tahoma" panose="020B0604030504040204" pitchFamily="34" charset="0"/>
            <a:cs typeface="Tahoma" panose="020B0604030504040204" pitchFamily="34" charset="0"/>
          </a:endParaRPr>
        </a:p>
      </dgm:t>
    </dgm:pt>
    <dgm:pt modelId="{52C86CAF-440B-4BB7-BD46-805908EC2D17}" type="parTrans" cxnId="{764A7F40-FC93-4B5E-82E4-B29F920B2D30}">
      <dgm:prSet/>
      <dgm:spPr/>
      <dgm:t>
        <a:bodyPr/>
        <a:lstStyle/>
        <a:p>
          <a:endParaRPr lang="en-US"/>
        </a:p>
      </dgm:t>
    </dgm:pt>
    <dgm:pt modelId="{EE0C23C2-8A0C-497A-A914-ED60FDCA930F}" type="sibTrans" cxnId="{764A7F40-FC93-4B5E-82E4-B29F920B2D30}">
      <dgm:prSet/>
      <dgm:spPr/>
      <dgm:t>
        <a:bodyPr/>
        <a:lstStyle/>
        <a:p>
          <a:endParaRPr lang="en-US"/>
        </a:p>
      </dgm:t>
    </dgm:pt>
    <dgm:pt modelId="{99FD7F24-5BB9-46E8-BB7C-4B477B73B815}" type="pres">
      <dgm:prSet presAssocID="{81269538-BFC5-48BB-BEA1-D7AF1F385FD5}" presName="Name0" presStyleCnt="0">
        <dgm:presLayoutVars>
          <dgm:dir/>
          <dgm:animLvl val="lvl"/>
          <dgm:resizeHandles val="exact"/>
        </dgm:presLayoutVars>
      </dgm:prSet>
      <dgm:spPr/>
      <dgm:t>
        <a:bodyPr/>
        <a:lstStyle/>
        <a:p>
          <a:endParaRPr lang="en-US"/>
        </a:p>
      </dgm:t>
    </dgm:pt>
    <dgm:pt modelId="{BBAB8945-0B00-4547-92CF-AE59FDD0EF39}" type="pres">
      <dgm:prSet presAssocID="{0D51337A-31FA-4717-B2BF-9243F96D2B9B}" presName="linNode" presStyleCnt="0"/>
      <dgm:spPr/>
    </dgm:pt>
    <dgm:pt modelId="{3230722F-B757-4673-BD2F-9D4BAB5CEE8D}" type="pres">
      <dgm:prSet presAssocID="{0D51337A-31FA-4717-B2BF-9243F96D2B9B}" presName="parentText" presStyleLbl="node1" presStyleIdx="0" presStyleCnt="4" custLinFactNeighborY="-208">
        <dgm:presLayoutVars>
          <dgm:chMax val="1"/>
          <dgm:bulletEnabled val="1"/>
        </dgm:presLayoutVars>
      </dgm:prSet>
      <dgm:spPr/>
      <dgm:t>
        <a:bodyPr/>
        <a:lstStyle/>
        <a:p>
          <a:endParaRPr lang="en-US"/>
        </a:p>
      </dgm:t>
    </dgm:pt>
    <dgm:pt modelId="{6FB9694A-6C63-4B23-90F6-4F208C00D399}" type="pres">
      <dgm:prSet presAssocID="{0D51337A-31FA-4717-B2BF-9243F96D2B9B}" presName="descendantText" presStyleLbl="alignAccFollowNode1" presStyleIdx="0" presStyleCnt="4" custScaleY="125314">
        <dgm:presLayoutVars>
          <dgm:bulletEnabled val="1"/>
        </dgm:presLayoutVars>
      </dgm:prSet>
      <dgm:spPr/>
      <dgm:t>
        <a:bodyPr/>
        <a:lstStyle/>
        <a:p>
          <a:endParaRPr lang="en-US"/>
        </a:p>
      </dgm:t>
    </dgm:pt>
    <dgm:pt modelId="{3E4AEBB9-D07D-412D-A9F3-5F50CE85FF20}" type="pres">
      <dgm:prSet presAssocID="{6799645E-F42F-43D8-B2EA-A1377D84D0B3}" presName="sp" presStyleCnt="0"/>
      <dgm:spPr/>
    </dgm:pt>
    <dgm:pt modelId="{C60E4332-AB2E-4201-AF29-E3D9D2CE99DD}" type="pres">
      <dgm:prSet presAssocID="{A7F7584C-6CC5-40A2-9566-2842A5DEA97A}" presName="linNode" presStyleCnt="0"/>
      <dgm:spPr/>
    </dgm:pt>
    <dgm:pt modelId="{8A3FE5E4-2689-4041-B2C5-C63BC276A3EF}" type="pres">
      <dgm:prSet presAssocID="{A7F7584C-6CC5-40A2-9566-2842A5DEA97A}" presName="parentText" presStyleLbl="node1" presStyleIdx="1" presStyleCnt="4" custScaleY="141891" custLinFactNeighborY="1532">
        <dgm:presLayoutVars>
          <dgm:chMax val="1"/>
          <dgm:bulletEnabled val="1"/>
        </dgm:presLayoutVars>
      </dgm:prSet>
      <dgm:spPr/>
      <dgm:t>
        <a:bodyPr/>
        <a:lstStyle/>
        <a:p>
          <a:endParaRPr lang="en-US"/>
        </a:p>
      </dgm:t>
    </dgm:pt>
    <dgm:pt modelId="{329ECF1A-78BE-41CB-B252-8011825B67CD}" type="pres">
      <dgm:prSet presAssocID="{A7F7584C-6CC5-40A2-9566-2842A5DEA97A}" presName="descendantText" presStyleLbl="alignAccFollowNode1" presStyleIdx="1" presStyleCnt="4">
        <dgm:presLayoutVars>
          <dgm:bulletEnabled val="1"/>
        </dgm:presLayoutVars>
      </dgm:prSet>
      <dgm:spPr/>
      <dgm:t>
        <a:bodyPr/>
        <a:lstStyle/>
        <a:p>
          <a:endParaRPr lang="en-US"/>
        </a:p>
      </dgm:t>
    </dgm:pt>
    <dgm:pt modelId="{CF97419B-1653-4404-8A25-A4EB2811914A}" type="pres">
      <dgm:prSet presAssocID="{C41ED6A4-512C-48AB-901D-671B73446005}" presName="sp" presStyleCnt="0"/>
      <dgm:spPr/>
    </dgm:pt>
    <dgm:pt modelId="{74B4E996-D144-43FA-9C7B-5183D295C315}" type="pres">
      <dgm:prSet presAssocID="{51A6936C-668E-4912-B1B4-BA2D45D3F624}" presName="linNode" presStyleCnt="0"/>
      <dgm:spPr/>
    </dgm:pt>
    <dgm:pt modelId="{1C763A21-352A-41D1-A2E2-E305DABA275D}" type="pres">
      <dgm:prSet presAssocID="{51A6936C-668E-4912-B1B4-BA2D45D3F624}" presName="parentText" presStyleLbl="node1" presStyleIdx="2" presStyleCnt="4">
        <dgm:presLayoutVars>
          <dgm:chMax val="1"/>
          <dgm:bulletEnabled val="1"/>
        </dgm:presLayoutVars>
      </dgm:prSet>
      <dgm:spPr/>
      <dgm:t>
        <a:bodyPr/>
        <a:lstStyle/>
        <a:p>
          <a:endParaRPr lang="en-US"/>
        </a:p>
      </dgm:t>
    </dgm:pt>
    <dgm:pt modelId="{A66EBD3D-E7C5-421C-B8B5-728648057DDC}" type="pres">
      <dgm:prSet presAssocID="{51A6936C-668E-4912-B1B4-BA2D45D3F624}" presName="descendantText" presStyleLbl="alignAccFollowNode1" presStyleIdx="2" presStyleCnt="4">
        <dgm:presLayoutVars>
          <dgm:bulletEnabled val="1"/>
        </dgm:presLayoutVars>
      </dgm:prSet>
      <dgm:spPr/>
      <dgm:t>
        <a:bodyPr/>
        <a:lstStyle/>
        <a:p>
          <a:endParaRPr lang="en-US"/>
        </a:p>
      </dgm:t>
    </dgm:pt>
    <dgm:pt modelId="{4D3735EA-64D5-44A4-9D60-787BDDA83D1A}" type="pres">
      <dgm:prSet presAssocID="{E68031D9-E3F9-439E-86FC-2A0A3A3988D0}" presName="sp" presStyleCnt="0"/>
      <dgm:spPr/>
    </dgm:pt>
    <dgm:pt modelId="{120DCED0-01FF-429D-8B4B-923E0875F75E}" type="pres">
      <dgm:prSet presAssocID="{928B5CB8-3545-4EE5-8BED-981D3C6157A5}" presName="linNode" presStyleCnt="0"/>
      <dgm:spPr/>
    </dgm:pt>
    <dgm:pt modelId="{B9324B26-5FF5-4FF7-9073-66103CBE8481}" type="pres">
      <dgm:prSet presAssocID="{928B5CB8-3545-4EE5-8BED-981D3C6157A5}" presName="parentText" presStyleLbl="node1" presStyleIdx="3" presStyleCnt="4">
        <dgm:presLayoutVars>
          <dgm:chMax val="1"/>
          <dgm:bulletEnabled val="1"/>
        </dgm:presLayoutVars>
      </dgm:prSet>
      <dgm:spPr/>
      <dgm:t>
        <a:bodyPr/>
        <a:lstStyle/>
        <a:p>
          <a:endParaRPr lang="en-US"/>
        </a:p>
      </dgm:t>
    </dgm:pt>
    <dgm:pt modelId="{95E0557D-F0A1-4F38-8083-55DE7503164F}" type="pres">
      <dgm:prSet presAssocID="{928B5CB8-3545-4EE5-8BED-981D3C6157A5}" presName="descendantText" presStyleLbl="alignAccFollowNode1" presStyleIdx="3" presStyleCnt="4">
        <dgm:presLayoutVars>
          <dgm:bulletEnabled val="1"/>
        </dgm:presLayoutVars>
      </dgm:prSet>
      <dgm:spPr/>
      <dgm:t>
        <a:bodyPr/>
        <a:lstStyle/>
        <a:p>
          <a:endParaRPr lang="en-US"/>
        </a:p>
      </dgm:t>
    </dgm:pt>
  </dgm:ptLst>
  <dgm:cxnLst>
    <dgm:cxn modelId="{6DF17F4D-4120-4DE8-8738-503F2519CD40}" type="presOf" srcId="{9D8DAFB6-C744-4BD6-B757-393BF647EBB6}" destId="{329ECF1A-78BE-41CB-B252-8011825B67CD}" srcOrd="0" destOrd="0" presId="urn:microsoft.com/office/officeart/2005/8/layout/vList5"/>
    <dgm:cxn modelId="{9E6BB655-7FE4-4F8D-B1D2-F885E60B8754}" srcId="{81269538-BFC5-48BB-BEA1-D7AF1F385FD5}" destId="{0D51337A-31FA-4717-B2BF-9243F96D2B9B}" srcOrd="0" destOrd="0" parTransId="{A9294D65-F371-46C8-A624-E557E9DF1A30}" sibTransId="{6799645E-F42F-43D8-B2EA-A1377D84D0B3}"/>
    <dgm:cxn modelId="{D51B6075-27E4-4292-9F89-0CC50DF21ED9}" type="presOf" srcId="{51A6936C-668E-4912-B1B4-BA2D45D3F624}" destId="{1C763A21-352A-41D1-A2E2-E305DABA275D}" srcOrd="0" destOrd="0" presId="urn:microsoft.com/office/officeart/2005/8/layout/vList5"/>
    <dgm:cxn modelId="{A316347C-9D1A-43C6-BE2B-DC184440E1C9}" srcId="{0D51337A-31FA-4717-B2BF-9243F96D2B9B}" destId="{E40970FA-9468-4353-8343-FE5E2BEBB8B0}" srcOrd="0" destOrd="0" parTransId="{85FA6A33-9FA9-4134-A6A3-A5D4748A1779}" sibTransId="{04FF68DF-CF36-4D12-9ECE-A3519B0AC88A}"/>
    <dgm:cxn modelId="{000FE2BB-9FE6-4965-ADF5-E3E85B644286}" srcId="{81269538-BFC5-48BB-BEA1-D7AF1F385FD5}" destId="{51A6936C-668E-4912-B1B4-BA2D45D3F624}" srcOrd="2" destOrd="0" parTransId="{8F7D40F1-9723-47F5-BFD2-340696378D49}" sibTransId="{E68031D9-E3F9-439E-86FC-2A0A3A3988D0}"/>
    <dgm:cxn modelId="{A38C1039-CB78-4EBF-844F-7A838983E228}" type="presOf" srcId="{A7F7584C-6CC5-40A2-9566-2842A5DEA97A}" destId="{8A3FE5E4-2689-4041-B2C5-C63BC276A3EF}" srcOrd="0" destOrd="0" presId="urn:microsoft.com/office/officeart/2005/8/layout/vList5"/>
    <dgm:cxn modelId="{085D3777-7996-4375-B5FB-BFD96D1BF9E4}" srcId="{81269538-BFC5-48BB-BEA1-D7AF1F385FD5}" destId="{928B5CB8-3545-4EE5-8BED-981D3C6157A5}" srcOrd="3" destOrd="0" parTransId="{8452F8D0-82FD-4609-B6BD-446E31563D8A}" sibTransId="{8EF545BA-8D8A-4813-A428-2F18D76E61FA}"/>
    <dgm:cxn modelId="{F68422C1-CD34-4DED-AA4B-85EFFF4FE933}" srcId="{81269538-BFC5-48BB-BEA1-D7AF1F385FD5}" destId="{A7F7584C-6CC5-40A2-9566-2842A5DEA97A}" srcOrd="1" destOrd="0" parTransId="{581272CD-5908-4C17-8E9B-8BF6DCE43C3E}" sibTransId="{C41ED6A4-512C-48AB-901D-671B73446005}"/>
    <dgm:cxn modelId="{993E0796-DCBD-4EB2-9BAB-4437E125DA45}" type="presOf" srcId="{E40970FA-9468-4353-8343-FE5E2BEBB8B0}" destId="{6FB9694A-6C63-4B23-90F6-4F208C00D399}" srcOrd="0" destOrd="0" presId="urn:microsoft.com/office/officeart/2005/8/layout/vList5"/>
    <dgm:cxn modelId="{53988784-A0E1-4D82-B36B-740DE83EB0C9}" type="presOf" srcId="{81269538-BFC5-48BB-BEA1-D7AF1F385FD5}" destId="{99FD7F24-5BB9-46E8-BB7C-4B477B73B815}" srcOrd="0" destOrd="0" presId="urn:microsoft.com/office/officeart/2005/8/layout/vList5"/>
    <dgm:cxn modelId="{764A7F40-FC93-4B5E-82E4-B29F920B2D30}" srcId="{928B5CB8-3545-4EE5-8BED-981D3C6157A5}" destId="{95A524E6-8A71-49A1-AF74-29696A02028A}" srcOrd="0" destOrd="0" parTransId="{52C86CAF-440B-4BB7-BD46-805908EC2D17}" sibTransId="{EE0C23C2-8A0C-497A-A914-ED60FDCA930F}"/>
    <dgm:cxn modelId="{1D59D94A-4BF7-417E-B49B-225C005839A9}" srcId="{51A6936C-668E-4912-B1B4-BA2D45D3F624}" destId="{2A9B6C90-9B70-4ED8-9084-8651413BB905}" srcOrd="0" destOrd="0" parTransId="{47C005B7-F5AA-4111-A87D-782B117A0259}" sibTransId="{54109FB3-0563-4B2C-BFF0-181E047427F8}"/>
    <dgm:cxn modelId="{A44DF6E5-2150-478D-AAB9-24BC6742BCEE}" type="presOf" srcId="{928B5CB8-3545-4EE5-8BED-981D3C6157A5}" destId="{B9324B26-5FF5-4FF7-9073-66103CBE8481}" srcOrd="0" destOrd="0" presId="urn:microsoft.com/office/officeart/2005/8/layout/vList5"/>
    <dgm:cxn modelId="{02B1C3C3-F2D2-4C80-8962-E0C9B39A6EF4}" type="presOf" srcId="{0D51337A-31FA-4717-B2BF-9243F96D2B9B}" destId="{3230722F-B757-4673-BD2F-9D4BAB5CEE8D}" srcOrd="0" destOrd="0" presId="urn:microsoft.com/office/officeart/2005/8/layout/vList5"/>
    <dgm:cxn modelId="{56052809-46E4-4445-B520-94004C28BB9D}" srcId="{A7F7584C-6CC5-40A2-9566-2842A5DEA97A}" destId="{9D8DAFB6-C744-4BD6-B757-393BF647EBB6}" srcOrd="0" destOrd="0" parTransId="{17C1C47E-8D1A-404A-B227-B017391CB5F6}" sibTransId="{C9B44773-68B1-427B-B9CA-0AEA186B621E}"/>
    <dgm:cxn modelId="{C65EFE7A-5430-4917-89D2-D70BAF0289E3}" type="presOf" srcId="{2A9B6C90-9B70-4ED8-9084-8651413BB905}" destId="{A66EBD3D-E7C5-421C-B8B5-728648057DDC}" srcOrd="0" destOrd="0" presId="urn:microsoft.com/office/officeart/2005/8/layout/vList5"/>
    <dgm:cxn modelId="{66EBA0EC-F77C-4ABE-8815-8C8F4F6ACAB5}" type="presOf" srcId="{95A524E6-8A71-49A1-AF74-29696A02028A}" destId="{95E0557D-F0A1-4F38-8083-55DE7503164F}" srcOrd="0" destOrd="0" presId="urn:microsoft.com/office/officeart/2005/8/layout/vList5"/>
    <dgm:cxn modelId="{45435F90-22A5-4C03-B101-FD4577E8A794}" type="presParOf" srcId="{99FD7F24-5BB9-46E8-BB7C-4B477B73B815}" destId="{BBAB8945-0B00-4547-92CF-AE59FDD0EF39}" srcOrd="0" destOrd="0" presId="urn:microsoft.com/office/officeart/2005/8/layout/vList5"/>
    <dgm:cxn modelId="{B399DCC2-FF40-4D75-A2A7-A495D4AF2387}" type="presParOf" srcId="{BBAB8945-0B00-4547-92CF-AE59FDD0EF39}" destId="{3230722F-B757-4673-BD2F-9D4BAB5CEE8D}" srcOrd="0" destOrd="0" presId="urn:microsoft.com/office/officeart/2005/8/layout/vList5"/>
    <dgm:cxn modelId="{4A0749A4-83B7-4DF9-BA0E-5506B76F10A1}" type="presParOf" srcId="{BBAB8945-0B00-4547-92CF-AE59FDD0EF39}" destId="{6FB9694A-6C63-4B23-90F6-4F208C00D399}" srcOrd="1" destOrd="0" presId="urn:microsoft.com/office/officeart/2005/8/layout/vList5"/>
    <dgm:cxn modelId="{26C2F444-58E5-4B3C-A169-EBC64ABE0EE9}" type="presParOf" srcId="{99FD7F24-5BB9-46E8-BB7C-4B477B73B815}" destId="{3E4AEBB9-D07D-412D-A9F3-5F50CE85FF20}" srcOrd="1" destOrd="0" presId="urn:microsoft.com/office/officeart/2005/8/layout/vList5"/>
    <dgm:cxn modelId="{FB2D3183-70C6-44DD-875A-CC09A2C89FEB}" type="presParOf" srcId="{99FD7F24-5BB9-46E8-BB7C-4B477B73B815}" destId="{C60E4332-AB2E-4201-AF29-E3D9D2CE99DD}" srcOrd="2" destOrd="0" presId="urn:microsoft.com/office/officeart/2005/8/layout/vList5"/>
    <dgm:cxn modelId="{B9D84324-BE5B-4514-8201-6B25BE814C19}" type="presParOf" srcId="{C60E4332-AB2E-4201-AF29-E3D9D2CE99DD}" destId="{8A3FE5E4-2689-4041-B2C5-C63BC276A3EF}" srcOrd="0" destOrd="0" presId="urn:microsoft.com/office/officeart/2005/8/layout/vList5"/>
    <dgm:cxn modelId="{62F196CC-DD4E-41F1-95F6-0E80E18CA40A}" type="presParOf" srcId="{C60E4332-AB2E-4201-AF29-E3D9D2CE99DD}" destId="{329ECF1A-78BE-41CB-B252-8011825B67CD}" srcOrd="1" destOrd="0" presId="urn:microsoft.com/office/officeart/2005/8/layout/vList5"/>
    <dgm:cxn modelId="{902C8576-A8E1-4C1E-B647-4F0EFC878EDE}" type="presParOf" srcId="{99FD7F24-5BB9-46E8-BB7C-4B477B73B815}" destId="{CF97419B-1653-4404-8A25-A4EB2811914A}" srcOrd="3" destOrd="0" presId="urn:microsoft.com/office/officeart/2005/8/layout/vList5"/>
    <dgm:cxn modelId="{C0AE58B2-3BCF-4A17-9962-82AF5DB00A66}" type="presParOf" srcId="{99FD7F24-5BB9-46E8-BB7C-4B477B73B815}" destId="{74B4E996-D144-43FA-9C7B-5183D295C315}" srcOrd="4" destOrd="0" presId="urn:microsoft.com/office/officeart/2005/8/layout/vList5"/>
    <dgm:cxn modelId="{CC23B1CA-2592-479D-988C-BB870D7E9EC9}" type="presParOf" srcId="{74B4E996-D144-43FA-9C7B-5183D295C315}" destId="{1C763A21-352A-41D1-A2E2-E305DABA275D}" srcOrd="0" destOrd="0" presId="urn:microsoft.com/office/officeart/2005/8/layout/vList5"/>
    <dgm:cxn modelId="{477107E6-023C-4B3F-96EF-D2D5DA516C5C}" type="presParOf" srcId="{74B4E996-D144-43FA-9C7B-5183D295C315}" destId="{A66EBD3D-E7C5-421C-B8B5-728648057DDC}" srcOrd="1" destOrd="0" presId="urn:microsoft.com/office/officeart/2005/8/layout/vList5"/>
    <dgm:cxn modelId="{933347A6-BCAF-495A-96A7-208A97A1751A}" type="presParOf" srcId="{99FD7F24-5BB9-46E8-BB7C-4B477B73B815}" destId="{4D3735EA-64D5-44A4-9D60-787BDDA83D1A}" srcOrd="5" destOrd="0" presId="urn:microsoft.com/office/officeart/2005/8/layout/vList5"/>
    <dgm:cxn modelId="{677D4939-AE22-4645-A75D-BD07DA38E78F}" type="presParOf" srcId="{99FD7F24-5BB9-46E8-BB7C-4B477B73B815}" destId="{120DCED0-01FF-429D-8B4B-923E0875F75E}" srcOrd="6" destOrd="0" presId="urn:microsoft.com/office/officeart/2005/8/layout/vList5"/>
    <dgm:cxn modelId="{AF6385C2-1319-4602-9D19-9A89E6EBF57F}" type="presParOf" srcId="{120DCED0-01FF-429D-8B4B-923E0875F75E}" destId="{B9324B26-5FF5-4FF7-9073-66103CBE8481}" srcOrd="0" destOrd="0" presId="urn:microsoft.com/office/officeart/2005/8/layout/vList5"/>
    <dgm:cxn modelId="{16466152-551A-417E-9EB3-4C0FC3867902}" type="presParOf" srcId="{120DCED0-01FF-429D-8B4B-923E0875F75E}" destId="{95E0557D-F0A1-4F38-8083-55DE7503164F}"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1269538-BFC5-48BB-BEA1-D7AF1F385FD5}"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0D51337A-31FA-4717-B2BF-9243F96D2B9B}">
      <dgm:prSet phldrT="[Text]" custT="1"/>
      <dgm:spPr/>
      <dgm:t>
        <a:bodyPr/>
        <a:lstStyle/>
        <a:p>
          <a:pPr algn="just"/>
          <a:r>
            <a:rPr lang="sr-Latn-RS" sz="1800" dirty="0" smtClean="0">
              <a:solidFill>
                <a:schemeClr val="tx1"/>
              </a:solidFill>
              <a:latin typeface="Tahoma" panose="020B0604030504040204" pitchFamily="34" charset="0"/>
              <a:ea typeface="Tahoma" panose="020B0604030504040204" pitchFamily="34" charset="0"/>
              <a:cs typeface="Tahoma" panose="020B0604030504040204" pitchFamily="34" charset="0"/>
            </a:rPr>
            <a:t>Uvod, Razvoj računara</a:t>
          </a:r>
          <a:endParaRPr lang="en-US" sz="1800" dirty="0">
            <a:solidFill>
              <a:schemeClr val="tx1"/>
            </a:solidFill>
            <a:latin typeface="Tahoma" panose="020B0604030504040204" pitchFamily="34" charset="0"/>
            <a:ea typeface="Tahoma" panose="020B0604030504040204" pitchFamily="34" charset="0"/>
            <a:cs typeface="Tahoma" panose="020B0604030504040204" pitchFamily="34" charset="0"/>
          </a:endParaRPr>
        </a:p>
      </dgm:t>
    </dgm:pt>
    <dgm:pt modelId="{A9294D65-F371-46C8-A624-E557E9DF1A30}" type="parTrans" cxnId="{9E6BB655-7FE4-4F8D-B1D2-F885E60B8754}">
      <dgm:prSet/>
      <dgm:spPr/>
      <dgm:t>
        <a:bodyPr/>
        <a:lstStyle/>
        <a:p>
          <a:endParaRPr lang="en-US"/>
        </a:p>
      </dgm:t>
    </dgm:pt>
    <dgm:pt modelId="{6799645E-F42F-43D8-B2EA-A1377D84D0B3}" type="sibTrans" cxnId="{9E6BB655-7FE4-4F8D-B1D2-F885E60B8754}">
      <dgm:prSet/>
      <dgm:spPr/>
      <dgm:t>
        <a:bodyPr/>
        <a:lstStyle/>
        <a:p>
          <a:endParaRPr lang="en-US"/>
        </a:p>
      </dgm:t>
    </dgm:pt>
    <dgm:pt modelId="{E40970FA-9468-4353-8343-FE5E2BEBB8B0}">
      <dgm:prSet phldrT="[Text]" custT="1"/>
      <dgm:spPr/>
      <dgm:t>
        <a:bodyPr/>
        <a:lstStyle/>
        <a:p>
          <a:r>
            <a:rPr lang="sr-Latn-RS" sz="2200" dirty="0" smtClean="0">
              <a:latin typeface="Tahoma" panose="020B0604030504040204" pitchFamily="34" charset="0"/>
              <a:ea typeface="Tahoma" panose="020B0604030504040204" pitchFamily="34" charset="0"/>
              <a:cs typeface="Tahoma" panose="020B0604030504040204" pitchFamily="34" charset="0"/>
            </a:rPr>
            <a:t>Veliki računari, miniračunari, mikroračunari, model univerzalnog računara.</a:t>
          </a:r>
          <a:endParaRPr lang="en-US" sz="2200" dirty="0">
            <a:latin typeface="Tahoma" panose="020B0604030504040204" pitchFamily="34" charset="0"/>
            <a:ea typeface="Tahoma" panose="020B0604030504040204" pitchFamily="34" charset="0"/>
            <a:cs typeface="Tahoma" panose="020B0604030504040204" pitchFamily="34" charset="0"/>
          </a:endParaRPr>
        </a:p>
      </dgm:t>
    </dgm:pt>
    <dgm:pt modelId="{85FA6A33-9FA9-4134-A6A3-A5D4748A1779}" type="parTrans" cxnId="{A316347C-9D1A-43C6-BE2B-DC184440E1C9}">
      <dgm:prSet/>
      <dgm:spPr/>
      <dgm:t>
        <a:bodyPr/>
        <a:lstStyle/>
        <a:p>
          <a:endParaRPr lang="en-US"/>
        </a:p>
      </dgm:t>
    </dgm:pt>
    <dgm:pt modelId="{04FF68DF-CF36-4D12-9ECE-A3519B0AC88A}" type="sibTrans" cxnId="{A316347C-9D1A-43C6-BE2B-DC184440E1C9}">
      <dgm:prSet/>
      <dgm:spPr/>
      <dgm:t>
        <a:bodyPr/>
        <a:lstStyle/>
        <a:p>
          <a:endParaRPr lang="en-US"/>
        </a:p>
      </dgm:t>
    </dgm:pt>
    <dgm:pt modelId="{A7F7584C-6CC5-40A2-9566-2842A5DEA97A}">
      <dgm:prSet phldrT="[Text]" custT="1"/>
      <dgm:spPr/>
      <dgm:t>
        <a:bodyPr/>
        <a:lstStyle/>
        <a:p>
          <a:pPr algn="just"/>
          <a:r>
            <a:rPr lang="sr-Latn-RS" sz="1800" dirty="0" smtClean="0">
              <a:solidFill>
                <a:schemeClr val="tx1"/>
              </a:solidFill>
              <a:latin typeface="Tahoma" panose="020B0604030504040204" pitchFamily="34" charset="0"/>
              <a:ea typeface="Tahoma" panose="020B0604030504040204" pitchFamily="34" charset="0"/>
              <a:cs typeface="Tahoma" panose="020B0604030504040204" pitchFamily="34" charset="0"/>
            </a:rPr>
            <a:t>Komponente računarskog sistema</a:t>
          </a:r>
          <a:endParaRPr lang="en-US" sz="1800" dirty="0">
            <a:solidFill>
              <a:schemeClr val="tx1"/>
            </a:solidFill>
            <a:latin typeface="Tahoma" panose="020B0604030504040204" pitchFamily="34" charset="0"/>
            <a:ea typeface="Tahoma" panose="020B0604030504040204" pitchFamily="34" charset="0"/>
            <a:cs typeface="Tahoma" panose="020B0604030504040204" pitchFamily="34" charset="0"/>
          </a:endParaRPr>
        </a:p>
      </dgm:t>
    </dgm:pt>
    <dgm:pt modelId="{581272CD-5908-4C17-8E9B-8BF6DCE43C3E}" type="parTrans" cxnId="{F68422C1-CD34-4DED-AA4B-85EFFF4FE933}">
      <dgm:prSet/>
      <dgm:spPr/>
      <dgm:t>
        <a:bodyPr/>
        <a:lstStyle/>
        <a:p>
          <a:endParaRPr lang="en-US"/>
        </a:p>
      </dgm:t>
    </dgm:pt>
    <dgm:pt modelId="{C41ED6A4-512C-48AB-901D-671B73446005}" type="sibTrans" cxnId="{F68422C1-CD34-4DED-AA4B-85EFFF4FE933}">
      <dgm:prSet/>
      <dgm:spPr/>
      <dgm:t>
        <a:bodyPr/>
        <a:lstStyle/>
        <a:p>
          <a:endParaRPr lang="en-US"/>
        </a:p>
      </dgm:t>
    </dgm:pt>
    <dgm:pt modelId="{9D8DAFB6-C744-4BD6-B757-393BF647EBB6}">
      <dgm:prSet phldrT="[Text]" custT="1"/>
      <dgm:spPr/>
      <dgm:t>
        <a:bodyPr/>
        <a:lstStyle/>
        <a:p>
          <a:r>
            <a:rPr lang="sr-Latn-RS" sz="2200" dirty="0" smtClean="0">
              <a:latin typeface="Tahoma" panose="020B0604030504040204" pitchFamily="34" charset="0"/>
              <a:ea typeface="Tahoma" panose="020B0604030504040204" pitchFamily="34" charset="0"/>
              <a:cs typeface="Tahoma" panose="020B0604030504040204" pitchFamily="34" charset="0"/>
            </a:rPr>
            <a:t>Kućište, matična ploča, operativna memorija, centralna jedinica</a:t>
          </a:r>
          <a:endParaRPr lang="en-US" sz="2200" dirty="0">
            <a:latin typeface="Tahoma" panose="020B0604030504040204" pitchFamily="34" charset="0"/>
            <a:ea typeface="Tahoma" panose="020B0604030504040204" pitchFamily="34" charset="0"/>
            <a:cs typeface="Tahoma" panose="020B0604030504040204" pitchFamily="34" charset="0"/>
          </a:endParaRPr>
        </a:p>
      </dgm:t>
    </dgm:pt>
    <dgm:pt modelId="{17C1C47E-8D1A-404A-B227-B017391CB5F6}" type="parTrans" cxnId="{56052809-46E4-4445-B520-94004C28BB9D}">
      <dgm:prSet/>
      <dgm:spPr/>
      <dgm:t>
        <a:bodyPr/>
        <a:lstStyle/>
        <a:p>
          <a:endParaRPr lang="en-US"/>
        </a:p>
      </dgm:t>
    </dgm:pt>
    <dgm:pt modelId="{C9B44773-68B1-427B-B9CA-0AEA186B621E}" type="sibTrans" cxnId="{56052809-46E4-4445-B520-94004C28BB9D}">
      <dgm:prSet/>
      <dgm:spPr/>
      <dgm:t>
        <a:bodyPr/>
        <a:lstStyle/>
        <a:p>
          <a:endParaRPr lang="en-US"/>
        </a:p>
      </dgm:t>
    </dgm:pt>
    <dgm:pt modelId="{51A6936C-668E-4912-B1B4-BA2D45D3F624}">
      <dgm:prSet phldrT="[Text]" custT="1"/>
      <dgm:spPr/>
      <dgm:t>
        <a:bodyPr/>
        <a:lstStyle/>
        <a:p>
          <a:r>
            <a:rPr lang="sr-Latn-RS" sz="1800" dirty="0" smtClean="0">
              <a:solidFill>
                <a:schemeClr val="tx1"/>
              </a:solidFill>
              <a:latin typeface="Tahoma" panose="020B0604030504040204" pitchFamily="34" charset="0"/>
              <a:ea typeface="Tahoma" panose="020B0604030504040204" pitchFamily="34" charset="0"/>
              <a:cs typeface="Tahoma" panose="020B0604030504040204" pitchFamily="34" charset="0"/>
            </a:rPr>
            <a:t>Rezime</a:t>
          </a:r>
          <a:endParaRPr lang="en-US" sz="1800" dirty="0">
            <a:solidFill>
              <a:schemeClr val="tx1"/>
            </a:solidFill>
            <a:latin typeface="Tahoma" panose="020B0604030504040204" pitchFamily="34" charset="0"/>
            <a:ea typeface="Tahoma" panose="020B0604030504040204" pitchFamily="34" charset="0"/>
            <a:cs typeface="Tahoma" panose="020B0604030504040204" pitchFamily="34" charset="0"/>
          </a:endParaRPr>
        </a:p>
      </dgm:t>
    </dgm:pt>
    <dgm:pt modelId="{8F7D40F1-9723-47F5-BFD2-340696378D49}" type="parTrans" cxnId="{000FE2BB-9FE6-4965-ADF5-E3E85B644286}">
      <dgm:prSet/>
      <dgm:spPr/>
      <dgm:t>
        <a:bodyPr/>
        <a:lstStyle/>
        <a:p>
          <a:endParaRPr lang="en-US"/>
        </a:p>
      </dgm:t>
    </dgm:pt>
    <dgm:pt modelId="{E68031D9-E3F9-439E-86FC-2A0A3A3988D0}" type="sibTrans" cxnId="{000FE2BB-9FE6-4965-ADF5-E3E85B644286}">
      <dgm:prSet/>
      <dgm:spPr/>
      <dgm:t>
        <a:bodyPr/>
        <a:lstStyle/>
        <a:p>
          <a:endParaRPr lang="en-US"/>
        </a:p>
      </dgm:t>
    </dgm:pt>
    <dgm:pt modelId="{2A9B6C90-9B70-4ED8-9084-8651413BB905}">
      <dgm:prSet phldrT="[Text]" custT="1"/>
      <dgm:spPr/>
      <dgm:t>
        <a:bodyPr/>
        <a:lstStyle/>
        <a:p>
          <a:endParaRPr lang="en-US" sz="2400" dirty="0">
            <a:latin typeface="Tahoma" panose="020B0604030504040204" pitchFamily="34" charset="0"/>
            <a:ea typeface="Tahoma" panose="020B0604030504040204" pitchFamily="34" charset="0"/>
            <a:cs typeface="Tahoma" panose="020B0604030504040204" pitchFamily="34" charset="0"/>
          </a:endParaRPr>
        </a:p>
      </dgm:t>
    </dgm:pt>
    <dgm:pt modelId="{47C005B7-F5AA-4111-A87D-782B117A0259}" type="parTrans" cxnId="{1D59D94A-4BF7-417E-B49B-225C005839A9}">
      <dgm:prSet/>
      <dgm:spPr/>
      <dgm:t>
        <a:bodyPr/>
        <a:lstStyle/>
        <a:p>
          <a:endParaRPr lang="en-US"/>
        </a:p>
      </dgm:t>
    </dgm:pt>
    <dgm:pt modelId="{54109FB3-0563-4B2C-BFF0-181E047427F8}" type="sibTrans" cxnId="{1D59D94A-4BF7-417E-B49B-225C005839A9}">
      <dgm:prSet/>
      <dgm:spPr/>
      <dgm:t>
        <a:bodyPr/>
        <a:lstStyle/>
        <a:p>
          <a:endParaRPr lang="en-US"/>
        </a:p>
      </dgm:t>
    </dgm:pt>
    <dgm:pt modelId="{928B5CB8-3545-4EE5-8BED-981D3C6157A5}">
      <dgm:prSet phldrT="[Text]" custT="1"/>
      <dgm:spPr/>
      <dgm:t>
        <a:bodyPr/>
        <a:lstStyle/>
        <a:p>
          <a:r>
            <a:rPr lang="sr-Latn-RS" sz="1800" dirty="0" smtClean="0">
              <a:solidFill>
                <a:schemeClr val="tx1"/>
              </a:solidFill>
              <a:latin typeface="Tahoma" panose="020B0604030504040204" pitchFamily="34" charset="0"/>
              <a:ea typeface="Tahoma" panose="020B0604030504040204" pitchFamily="34" charset="0"/>
              <a:cs typeface="Tahoma" panose="020B0604030504040204" pitchFamily="34" charset="0"/>
            </a:rPr>
            <a:t>Pitanja za proveru znanja</a:t>
          </a:r>
          <a:endParaRPr lang="en-US" sz="1800" dirty="0">
            <a:solidFill>
              <a:schemeClr val="tx1"/>
            </a:solidFill>
            <a:latin typeface="Tahoma" panose="020B0604030504040204" pitchFamily="34" charset="0"/>
            <a:ea typeface="Tahoma" panose="020B0604030504040204" pitchFamily="34" charset="0"/>
            <a:cs typeface="Tahoma" panose="020B0604030504040204" pitchFamily="34" charset="0"/>
          </a:endParaRPr>
        </a:p>
      </dgm:t>
    </dgm:pt>
    <dgm:pt modelId="{8452F8D0-82FD-4609-B6BD-446E31563D8A}" type="parTrans" cxnId="{085D3777-7996-4375-B5FB-BFD96D1BF9E4}">
      <dgm:prSet/>
      <dgm:spPr/>
      <dgm:t>
        <a:bodyPr/>
        <a:lstStyle/>
        <a:p>
          <a:endParaRPr lang="en-US"/>
        </a:p>
      </dgm:t>
    </dgm:pt>
    <dgm:pt modelId="{8EF545BA-8D8A-4813-A428-2F18D76E61FA}" type="sibTrans" cxnId="{085D3777-7996-4375-B5FB-BFD96D1BF9E4}">
      <dgm:prSet/>
      <dgm:spPr/>
      <dgm:t>
        <a:bodyPr/>
        <a:lstStyle/>
        <a:p>
          <a:endParaRPr lang="en-US"/>
        </a:p>
      </dgm:t>
    </dgm:pt>
    <dgm:pt modelId="{95A524E6-8A71-49A1-AF74-29696A02028A}">
      <dgm:prSet phldrT="[Text]" custT="1"/>
      <dgm:spPr/>
      <dgm:t>
        <a:bodyPr/>
        <a:lstStyle/>
        <a:p>
          <a:endParaRPr lang="en-US" sz="2400" dirty="0">
            <a:latin typeface="Tahoma" panose="020B0604030504040204" pitchFamily="34" charset="0"/>
            <a:ea typeface="Tahoma" panose="020B0604030504040204" pitchFamily="34" charset="0"/>
            <a:cs typeface="Tahoma" panose="020B0604030504040204" pitchFamily="34" charset="0"/>
          </a:endParaRPr>
        </a:p>
      </dgm:t>
    </dgm:pt>
    <dgm:pt modelId="{52C86CAF-440B-4BB7-BD46-805908EC2D17}" type="parTrans" cxnId="{764A7F40-FC93-4B5E-82E4-B29F920B2D30}">
      <dgm:prSet/>
      <dgm:spPr/>
      <dgm:t>
        <a:bodyPr/>
        <a:lstStyle/>
        <a:p>
          <a:endParaRPr lang="en-US"/>
        </a:p>
      </dgm:t>
    </dgm:pt>
    <dgm:pt modelId="{EE0C23C2-8A0C-497A-A914-ED60FDCA930F}" type="sibTrans" cxnId="{764A7F40-FC93-4B5E-82E4-B29F920B2D30}">
      <dgm:prSet/>
      <dgm:spPr/>
      <dgm:t>
        <a:bodyPr/>
        <a:lstStyle/>
        <a:p>
          <a:endParaRPr lang="en-US"/>
        </a:p>
      </dgm:t>
    </dgm:pt>
    <dgm:pt modelId="{99FD7F24-5BB9-46E8-BB7C-4B477B73B815}" type="pres">
      <dgm:prSet presAssocID="{81269538-BFC5-48BB-BEA1-D7AF1F385FD5}" presName="Name0" presStyleCnt="0">
        <dgm:presLayoutVars>
          <dgm:dir/>
          <dgm:animLvl val="lvl"/>
          <dgm:resizeHandles val="exact"/>
        </dgm:presLayoutVars>
      </dgm:prSet>
      <dgm:spPr/>
      <dgm:t>
        <a:bodyPr/>
        <a:lstStyle/>
        <a:p>
          <a:endParaRPr lang="en-US"/>
        </a:p>
      </dgm:t>
    </dgm:pt>
    <dgm:pt modelId="{BBAB8945-0B00-4547-92CF-AE59FDD0EF39}" type="pres">
      <dgm:prSet presAssocID="{0D51337A-31FA-4717-B2BF-9243F96D2B9B}" presName="linNode" presStyleCnt="0"/>
      <dgm:spPr/>
    </dgm:pt>
    <dgm:pt modelId="{3230722F-B757-4673-BD2F-9D4BAB5CEE8D}" type="pres">
      <dgm:prSet presAssocID="{0D51337A-31FA-4717-B2BF-9243F96D2B9B}" presName="parentText" presStyleLbl="node1" presStyleIdx="0" presStyleCnt="4" custLinFactNeighborY="-208">
        <dgm:presLayoutVars>
          <dgm:chMax val="1"/>
          <dgm:bulletEnabled val="1"/>
        </dgm:presLayoutVars>
      </dgm:prSet>
      <dgm:spPr/>
      <dgm:t>
        <a:bodyPr/>
        <a:lstStyle/>
        <a:p>
          <a:endParaRPr lang="en-US"/>
        </a:p>
      </dgm:t>
    </dgm:pt>
    <dgm:pt modelId="{6FB9694A-6C63-4B23-90F6-4F208C00D399}" type="pres">
      <dgm:prSet presAssocID="{0D51337A-31FA-4717-B2BF-9243F96D2B9B}" presName="descendantText" presStyleLbl="alignAccFollowNode1" presStyleIdx="0" presStyleCnt="4" custScaleY="125314">
        <dgm:presLayoutVars>
          <dgm:bulletEnabled val="1"/>
        </dgm:presLayoutVars>
      </dgm:prSet>
      <dgm:spPr/>
      <dgm:t>
        <a:bodyPr/>
        <a:lstStyle/>
        <a:p>
          <a:endParaRPr lang="en-US"/>
        </a:p>
      </dgm:t>
    </dgm:pt>
    <dgm:pt modelId="{3E4AEBB9-D07D-412D-A9F3-5F50CE85FF20}" type="pres">
      <dgm:prSet presAssocID="{6799645E-F42F-43D8-B2EA-A1377D84D0B3}" presName="sp" presStyleCnt="0"/>
      <dgm:spPr/>
    </dgm:pt>
    <dgm:pt modelId="{C60E4332-AB2E-4201-AF29-E3D9D2CE99DD}" type="pres">
      <dgm:prSet presAssocID="{A7F7584C-6CC5-40A2-9566-2842A5DEA97A}" presName="linNode" presStyleCnt="0"/>
      <dgm:spPr/>
    </dgm:pt>
    <dgm:pt modelId="{8A3FE5E4-2689-4041-B2C5-C63BC276A3EF}" type="pres">
      <dgm:prSet presAssocID="{A7F7584C-6CC5-40A2-9566-2842A5DEA97A}" presName="parentText" presStyleLbl="node1" presStyleIdx="1" presStyleCnt="4" custScaleY="141891" custLinFactNeighborY="1532">
        <dgm:presLayoutVars>
          <dgm:chMax val="1"/>
          <dgm:bulletEnabled val="1"/>
        </dgm:presLayoutVars>
      </dgm:prSet>
      <dgm:spPr/>
      <dgm:t>
        <a:bodyPr/>
        <a:lstStyle/>
        <a:p>
          <a:endParaRPr lang="en-US"/>
        </a:p>
      </dgm:t>
    </dgm:pt>
    <dgm:pt modelId="{329ECF1A-78BE-41CB-B252-8011825B67CD}" type="pres">
      <dgm:prSet presAssocID="{A7F7584C-6CC5-40A2-9566-2842A5DEA97A}" presName="descendantText" presStyleLbl="alignAccFollowNode1" presStyleIdx="1" presStyleCnt="4">
        <dgm:presLayoutVars>
          <dgm:bulletEnabled val="1"/>
        </dgm:presLayoutVars>
      </dgm:prSet>
      <dgm:spPr/>
      <dgm:t>
        <a:bodyPr/>
        <a:lstStyle/>
        <a:p>
          <a:endParaRPr lang="en-US"/>
        </a:p>
      </dgm:t>
    </dgm:pt>
    <dgm:pt modelId="{CF97419B-1653-4404-8A25-A4EB2811914A}" type="pres">
      <dgm:prSet presAssocID="{C41ED6A4-512C-48AB-901D-671B73446005}" presName="sp" presStyleCnt="0"/>
      <dgm:spPr/>
    </dgm:pt>
    <dgm:pt modelId="{74B4E996-D144-43FA-9C7B-5183D295C315}" type="pres">
      <dgm:prSet presAssocID="{51A6936C-668E-4912-B1B4-BA2D45D3F624}" presName="linNode" presStyleCnt="0"/>
      <dgm:spPr/>
    </dgm:pt>
    <dgm:pt modelId="{1C763A21-352A-41D1-A2E2-E305DABA275D}" type="pres">
      <dgm:prSet presAssocID="{51A6936C-668E-4912-B1B4-BA2D45D3F624}" presName="parentText" presStyleLbl="node1" presStyleIdx="2" presStyleCnt="4">
        <dgm:presLayoutVars>
          <dgm:chMax val="1"/>
          <dgm:bulletEnabled val="1"/>
        </dgm:presLayoutVars>
      </dgm:prSet>
      <dgm:spPr/>
      <dgm:t>
        <a:bodyPr/>
        <a:lstStyle/>
        <a:p>
          <a:endParaRPr lang="en-US"/>
        </a:p>
      </dgm:t>
    </dgm:pt>
    <dgm:pt modelId="{A66EBD3D-E7C5-421C-B8B5-728648057DDC}" type="pres">
      <dgm:prSet presAssocID="{51A6936C-668E-4912-B1B4-BA2D45D3F624}" presName="descendantText" presStyleLbl="alignAccFollowNode1" presStyleIdx="2" presStyleCnt="4">
        <dgm:presLayoutVars>
          <dgm:bulletEnabled val="1"/>
        </dgm:presLayoutVars>
      </dgm:prSet>
      <dgm:spPr/>
      <dgm:t>
        <a:bodyPr/>
        <a:lstStyle/>
        <a:p>
          <a:endParaRPr lang="en-US"/>
        </a:p>
      </dgm:t>
    </dgm:pt>
    <dgm:pt modelId="{4D3735EA-64D5-44A4-9D60-787BDDA83D1A}" type="pres">
      <dgm:prSet presAssocID="{E68031D9-E3F9-439E-86FC-2A0A3A3988D0}" presName="sp" presStyleCnt="0"/>
      <dgm:spPr/>
    </dgm:pt>
    <dgm:pt modelId="{120DCED0-01FF-429D-8B4B-923E0875F75E}" type="pres">
      <dgm:prSet presAssocID="{928B5CB8-3545-4EE5-8BED-981D3C6157A5}" presName="linNode" presStyleCnt="0"/>
      <dgm:spPr/>
    </dgm:pt>
    <dgm:pt modelId="{B9324B26-5FF5-4FF7-9073-66103CBE8481}" type="pres">
      <dgm:prSet presAssocID="{928B5CB8-3545-4EE5-8BED-981D3C6157A5}" presName="parentText" presStyleLbl="node1" presStyleIdx="3" presStyleCnt="4">
        <dgm:presLayoutVars>
          <dgm:chMax val="1"/>
          <dgm:bulletEnabled val="1"/>
        </dgm:presLayoutVars>
      </dgm:prSet>
      <dgm:spPr/>
      <dgm:t>
        <a:bodyPr/>
        <a:lstStyle/>
        <a:p>
          <a:endParaRPr lang="en-US"/>
        </a:p>
      </dgm:t>
    </dgm:pt>
    <dgm:pt modelId="{95E0557D-F0A1-4F38-8083-55DE7503164F}" type="pres">
      <dgm:prSet presAssocID="{928B5CB8-3545-4EE5-8BED-981D3C6157A5}" presName="descendantText" presStyleLbl="alignAccFollowNode1" presStyleIdx="3" presStyleCnt="4">
        <dgm:presLayoutVars>
          <dgm:bulletEnabled val="1"/>
        </dgm:presLayoutVars>
      </dgm:prSet>
      <dgm:spPr/>
      <dgm:t>
        <a:bodyPr/>
        <a:lstStyle/>
        <a:p>
          <a:endParaRPr lang="en-US"/>
        </a:p>
      </dgm:t>
    </dgm:pt>
  </dgm:ptLst>
  <dgm:cxnLst>
    <dgm:cxn modelId="{6DF17F4D-4120-4DE8-8738-503F2519CD40}" type="presOf" srcId="{9D8DAFB6-C744-4BD6-B757-393BF647EBB6}" destId="{329ECF1A-78BE-41CB-B252-8011825B67CD}" srcOrd="0" destOrd="0" presId="urn:microsoft.com/office/officeart/2005/8/layout/vList5"/>
    <dgm:cxn modelId="{9E6BB655-7FE4-4F8D-B1D2-F885E60B8754}" srcId="{81269538-BFC5-48BB-BEA1-D7AF1F385FD5}" destId="{0D51337A-31FA-4717-B2BF-9243F96D2B9B}" srcOrd="0" destOrd="0" parTransId="{A9294D65-F371-46C8-A624-E557E9DF1A30}" sibTransId="{6799645E-F42F-43D8-B2EA-A1377D84D0B3}"/>
    <dgm:cxn modelId="{D51B6075-27E4-4292-9F89-0CC50DF21ED9}" type="presOf" srcId="{51A6936C-668E-4912-B1B4-BA2D45D3F624}" destId="{1C763A21-352A-41D1-A2E2-E305DABA275D}" srcOrd="0" destOrd="0" presId="urn:microsoft.com/office/officeart/2005/8/layout/vList5"/>
    <dgm:cxn modelId="{A316347C-9D1A-43C6-BE2B-DC184440E1C9}" srcId="{0D51337A-31FA-4717-B2BF-9243F96D2B9B}" destId="{E40970FA-9468-4353-8343-FE5E2BEBB8B0}" srcOrd="0" destOrd="0" parTransId="{85FA6A33-9FA9-4134-A6A3-A5D4748A1779}" sibTransId="{04FF68DF-CF36-4D12-9ECE-A3519B0AC88A}"/>
    <dgm:cxn modelId="{000FE2BB-9FE6-4965-ADF5-E3E85B644286}" srcId="{81269538-BFC5-48BB-BEA1-D7AF1F385FD5}" destId="{51A6936C-668E-4912-B1B4-BA2D45D3F624}" srcOrd="2" destOrd="0" parTransId="{8F7D40F1-9723-47F5-BFD2-340696378D49}" sibTransId="{E68031D9-E3F9-439E-86FC-2A0A3A3988D0}"/>
    <dgm:cxn modelId="{A38C1039-CB78-4EBF-844F-7A838983E228}" type="presOf" srcId="{A7F7584C-6CC5-40A2-9566-2842A5DEA97A}" destId="{8A3FE5E4-2689-4041-B2C5-C63BC276A3EF}" srcOrd="0" destOrd="0" presId="urn:microsoft.com/office/officeart/2005/8/layout/vList5"/>
    <dgm:cxn modelId="{085D3777-7996-4375-B5FB-BFD96D1BF9E4}" srcId="{81269538-BFC5-48BB-BEA1-D7AF1F385FD5}" destId="{928B5CB8-3545-4EE5-8BED-981D3C6157A5}" srcOrd="3" destOrd="0" parTransId="{8452F8D0-82FD-4609-B6BD-446E31563D8A}" sibTransId="{8EF545BA-8D8A-4813-A428-2F18D76E61FA}"/>
    <dgm:cxn modelId="{F68422C1-CD34-4DED-AA4B-85EFFF4FE933}" srcId="{81269538-BFC5-48BB-BEA1-D7AF1F385FD5}" destId="{A7F7584C-6CC5-40A2-9566-2842A5DEA97A}" srcOrd="1" destOrd="0" parTransId="{581272CD-5908-4C17-8E9B-8BF6DCE43C3E}" sibTransId="{C41ED6A4-512C-48AB-901D-671B73446005}"/>
    <dgm:cxn modelId="{993E0796-DCBD-4EB2-9BAB-4437E125DA45}" type="presOf" srcId="{E40970FA-9468-4353-8343-FE5E2BEBB8B0}" destId="{6FB9694A-6C63-4B23-90F6-4F208C00D399}" srcOrd="0" destOrd="0" presId="urn:microsoft.com/office/officeart/2005/8/layout/vList5"/>
    <dgm:cxn modelId="{53988784-A0E1-4D82-B36B-740DE83EB0C9}" type="presOf" srcId="{81269538-BFC5-48BB-BEA1-D7AF1F385FD5}" destId="{99FD7F24-5BB9-46E8-BB7C-4B477B73B815}" srcOrd="0" destOrd="0" presId="urn:microsoft.com/office/officeart/2005/8/layout/vList5"/>
    <dgm:cxn modelId="{764A7F40-FC93-4B5E-82E4-B29F920B2D30}" srcId="{928B5CB8-3545-4EE5-8BED-981D3C6157A5}" destId="{95A524E6-8A71-49A1-AF74-29696A02028A}" srcOrd="0" destOrd="0" parTransId="{52C86CAF-440B-4BB7-BD46-805908EC2D17}" sibTransId="{EE0C23C2-8A0C-497A-A914-ED60FDCA930F}"/>
    <dgm:cxn modelId="{1D59D94A-4BF7-417E-B49B-225C005839A9}" srcId="{51A6936C-668E-4912-B1B4-BA2D45D3F624}" destId="{2A9B6C90-9B70-4ED8-9084-8651413BB905}" srcOrd="0" destOrd="0" parTransId="{47C005B7-F5AA-4111-A87D-782B117A0259}" sibTransId="{54109FB3-0563-4B2C-BFF0-181E047427F8}"/>
    <dgm:cxn modelId="{A44DF6E5-2150-478D-AAB9-24BC6742BCEE}" type="presOf" srcId="{928B5CB8-3545-4EE5-8BED-981D3C6157A5}" destId="{B9324B26-5FF5-4FF7-9073-66103CBE8481}" srcOrd="0" destOrd="0" presId="urn:microsoft.com/office/officeart/2005/8/layout/vList5"/>
    <dgm:cxn modelId="{02B1C3C3-F2D2-4C80-8962-E0C9B39A6EF4}" type="presOf" srcId="{0D51337A-31FA-4717-B2BF-9243F96D2B9B}" destId="{3230722F-B757-4673-BD2F-9D4BAB5CEE8D}" srcOrd="0" destOrd="0" presId="urn:microsoft.com/office/officeart/2005/8/layout/vList5"/>
    <dgm:cxn modelId="{56052809-46E4-4445-B520-94004C28BB9D}" srcId="{A7F7584C-6CC5-40A2-9566-2842A5DEA97A}" destId="{9D8DAFB6-C744-4BD6-B757-393BF647EBB6}" srcOrd="0" destOrd="0" parTransId="{17C1C47E-8D1A-404A-B227-B017391CB5F6}" sibTransId="{C9B44773-68B1-427B-B9CA-0AEA186B621E}"/>
    <dgm:cxn modelId="{C65EFE7A-5430-4917-89D2-D70BAF0289E3}" type="presOf" srcId="{2A9B6C90-9B70-4ED8-9084-8651413BB905}" destId="{A66EBD3D-E7C5-421C-B8B5-728648057DDC}" srcOrd="0" destOrd="0" presId="urn:microsoft.com/office/officeart/2005/8/layout/vList5"/>
    <dgm:cxn modelId="{66EBA0EC-F77C-4ABE-8815-8C8F4F6ACAB5}" type="presOf" srcId="{95A524E6-8A71-49A1-AF74-29696A02028A}" destId="{95E0557D-F0A1-4F38-8083-55DE7503164F}" srcOrd="0" destOrd="0" presId="urn:microsoft.com/office/officeart/2005/8/layout/vList5"/>
    <dgm:cxn modelId="{45435F90-22A5-4C03-B101-FD4577E8A794}" type="presParOf" srcId="{99FD7F24-5BB9-46E8-BB7C-4B477B73B815}" destId="{BBAB8945-0B00-4547-92CF-AE59FDD0EF39}" srcOrd="0" destOrd="0" presId="urn:microsoft.com/office/officeart/2005/8/layout/vList5"/>
    <dgm:cxn modelId="{B399DCC2-FF40-4D75-A2A7-A495D4AF2387}" type="presParOf" srcId="{BBAB8945-0B00-4547-92CF-AE59FDD0EF39}" destId="{3230722F-B757-4673-BD2F-9D4BAB5CEE8D}" srcOrd="0" destOrd="0" presId="urn:microsoft.com/office/officeart/2005/8/layout/vList5"/>
    <dgm:cxn modelId="{4A0749A4-83B7-4DF9-BA0E-5506B76F10A1}" type="presParOf" srcId="{BBAB8945-0B00-4547-92CF-AE59FDD0EF39}" destId="{6FB9694A-6C63-4B23-90F6-4F208C00D399}" srcOrd="1" destOrd="0" presId="urn:microsoft.com/office/officeart/2005/8/layout/vList5"/>
    <dgm:cxn modelId="{26C2F444-58E5-4B3C-A169-EBC64ABE0EE9}" type="presParOf" srcId="{99FD7F24-5BB9-46E8-BB7C-4B477B73B815}" destId="{3E4AEBB9-D07D-412D-A9F3-5F50CE85FF20}" srcOrd="1" destOrd="0" presId="urn:microsoft.com/office/officeart/2005/8/layout/vList5"/>
    <dgm:cxn modelId="{FB2D3183-70C6-44DD-875A-CC09A2C89FEB}" type="presParOf" srcId="{99FD7F24-5BB9-46E8-BB7C-4B477B73B815}" destId="{C60E4332-AB2E-4201-AF29-E3D9D2CE99DD}" srcOrd="2" destOrd="0" presId="urn:microsoft.com/office/officeart/2005/8/layout/vList5"/>
    <dgm:cxn modelId="{B9D84324-BE5B-4514-8201-6B25BE814C19}" type="presParOf" srcId="{C60E4332-AB2E-4201-AF29-E3D9D2CE99DD}" destId="{8A3FE5E4-2689-4041-B2C5-C63BC276A3EF}" srcOrd="0" destOrd="0" presId="urn:microsoft.com/office/officeart/2005/8/layout/vList5"/>
    <dgm:cxn modelId="{62F196CC-DD4E-41F1-95F6-0E80E18CA40A}" type="presParOf" srcId="{C60E4332-AB2E-4201-AF29-E3D9D2CE99DD}" destId="{329ECF1A-78BE-41CB-B252-8011825B67CD}" srcOrd="1" destOrd="0" presId="urn:microsoft.com/office/officeart/2005/8/layout/vList5"/>
    <dgm:cxn modelId="{902C8576-A8E1-4C1E-B647-4F0EFC878EDE}" type="presParOf" srcId="{99FD7F24-5BB9-46E8-BB7C-4B477B73B815}" destId="{CF97419B-1653-4404-8A25-A4EB2811914A}" srcOrd="3" destOrd="0" presId="urn:microsoft.com/office/officeart/2005/8/layout/vList5"/>
    <dgm:cxn modelId="{C0AE58B2-3BCF-4A17-9962-82AF5DB00A66}" type="presParOf" srcId="{99FD7F24-5BB9-46E8-BB7C-4B477B73B815}" destId="{74B4E996-D144-43FA-9C7B-5183D295C315}" srcOrd="4" destOrd="0" presId="urn:microsoft.com/office/officeart/2005/8/layout/vList5"/>
    <dgm:cxn modelId="{CC23B1CA-2592-479D-988C-BB870D7E9EC9}" type="presParOf" srcId="{74B4E996-D144-43FA-9C7B-5183D295C315}" destId="{1C763A21-352A-41D1-A2E2-E305DABA275D}" srcOrd="0" destOrd="0" presId="urn:microsoft.com/office/officeart/2005/8/layout/vList5"/>
    <dgm:cxn modelId="{477107E6-023C-4B3F-96EF-D2D5DA516C5C}" type="presParOf" srcId="{74B4E996-D144-43FA-9C7B-5183D295C315}" destId="{A66EBD3D-E7C5-421C-B8B5-728648057DDC}" srcOrd="1" destOrd="0" presId="urn:microsoft.com/office/officeart/2005/8/layout/vList5"/>
    <dgm:cxn modelId="{933347A6-BCAF-495A-96A7-208A97A1751A}" type="presParOf" srcId="{99FD7F24-5BB9-46E8-BB7C-4B477B73B815}" destId="{4D3735EA-64D5-44A4-9D60-787BDDA83D1A}" srcOrd="5" destOrd="0" presId="urn:microsoft.com/office/officeart/2005/8/layout/vList5"/>
    <dgm:cxn modelId="{677D4939-AE22-4645-A75D-BD07DA38E78F}" type="presParOf" srcId="{99FD7F24-5BB9-46E8-BB7C-4B477B73B815}" destId="{120DCED0-01FF-429D-8B4B-923E0875F75E}" srcOrd="6" destOrd="0" presId="urn:microsoft.com/office/officeart/2005/8/layout/vList5"/>
    <dgm:cxn modelId="{AF6385C2-1319-4602-9D19-9A89E6EBF57F}" type="presParOf" srcId="{120DCED0-01FF-429D-8B4B-923E0875F75E}" destId="{B9324B26-5FF5-4FF7-9073-66103CBE8481}" srcOrd="0" destOrd="0" presId="urn:microsoft.com/office/officeart/2005/8/layout/vList5"/>
    <dgm:cxn modelId="{16466152-551A-417E-9EB3-4C0FC3867902}" type="presParOf" srcId="{120DCED0-01FF-429D-8B4B-923E0875F75E}" destId="{95E0557D-F0A1-4F38-8083-55DE7503164F}"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B9694A-6C63-4B23-90F6-4F208C00D399}">
      <dsp:nvSpPr>
        <dsp:cNvPr id="0" name=""/>
        <dsp:cNvSpPr/>
      </dsp:nvSpPr>
      <dsp:spPr>
        <a:xfrm rot="5400000">
          <a:off x="6341153" y="-2778473"/>
          <a:ext cx="776695" cy="6333648"/>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a:lnSpc>
              <a:spcPct val="90000"/>
            </a:lnSpc>
            <a:spcBef>
              <a:spcPct val="0"/>
            </a:spcBef>
            <a:spcAft>
              <a:spcPct val="15000"/>
            </a:spcAft>
            <a:buChar char="••"/>
          </a:pPr>
          <a:r>
            <a:rPr lang="sr-Latn-RS" sz="2400" kern="1200" dirty="0" smtClean="0">
              <a:latin typeface="Tahoma" panose="020B0604030504040204" pitchFamily="34" charset="0"/>
              <a:ea typeface="Tahoma" panose="020B0604030504040204" pitchFamily="34" charset="0"/>
              <a:cs typeface="Tahoma" panose="020B0604030504040204" pitchFamily="34" charset="0"/>
            </a:rPr>
            <a:t>Savremeni svet i informatika, Savremeni svet i njegove karakteristike</a:t>
          </a:r>
          <a:endParaRPr lang="en-US" sz="2400" kern="1200" dirty="0">
            <a:latin typeface="Tahoma" panose="020B0604030504040204" pitchFamily="34" charset="0"/>
            <a:ea typeface="Tahoma" panose="020B0604030504040204" pitchFamily="34" charset="0"/>
            <a:cs typeface="Tahoma" panose="020B0604030504040204" pitchFamily="34" charset="0"/>
          </a:endParaRPr>
        </a:p>
      </dsp:txBody>
      <dsp:txXfrm rot="-5400000">
        <a:off x="3562677" y="37918"/>
        <a:ext cx="6295733" cy="700865"/>
      </dsp:txXfrm>
    </dsp:sp>
    <dsp:sp modelId="{3230722F-B757-4673-BD2F-9D4BAB5CEE8D}">
      <dsp:nvSpPr>
        <dsp:cNvPr id="0" name=""/>
        <dsp:cNvSpPr/>
      </dsp:nvSpPr>
      <dsp:spPr>
        <a:xfrm>
          <a:off x="0" y="0"/>
          <a:ext cx="3562677" cy="774749"/>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just" defTabSz="800100">
            <a:lnSpc>
              <a:spcPct val="90000"/>
            </a:lnSpc>
            <a:spcBef>
              <a:spcPct val="0"/>
            </a:spcBef>
            <a:spcAft>
              <a:spcPct val="35000"/>
            </a:spcAft>
          </a:pPr>
          <a:r>
            <a:rPr lang="sr-Latn-RS" sz="1800" kern="1200" dirty="0" smtClean="0">
              <a:solidFill>
                <a:schemeClr val="tx1"/>
              </a:solidFill>
              <a:latin typeface="Tahoma" panose="020B0604030504040204" pitchFamily="34" charset="0"/>
              <a:ea typeface="Tahoma" panose="020B0604030504040204" pitchFamily="34" charset="0"/>
              <a:cs typeface="Tahoma" panose="020B0604030504040204" pitchFamily="34" charset="0"/>
            </a:rPr>
            <a:t>Naglašava i daje osnove za izgradnju informatičkog društva koje se temelji na znanju</a:t>
          </a:r>
          <a:endParaRPr lang="en-US" sz="1800" kern="1200" dirty="0">
            <a:solidFill>
              <a:schemeClr val="tx1"/>
            </a:solidFill>
            <a:latin typeface="Tahoma" panose="020B0604030504040204" pitchFamily="34" charset="0"/>
            <a:ea typeface="Tahoma" panose="020B0604030504040204" pitchFamily="34" charset="0"/>
            <a:cs typeface="Tahoma" panose="020B0604030504040204" pitchFamily="34" charset="0"/>
          </a:endParaRPr>
        </a:p>
      </dsp:txBody>
      <dsp:txXfrm>
        <a:off x="37820" y="37820"/>
        <a:ext cx="3487037" cy="699109"/>
      </dsp:txXfrm>
    </dsp:sp>
    <dsp:sp modelId="{329ECF1A-78BE-41CB-B252-8011825B67CD}">
      <dsp:nvSpPr>
        <dsp:cNvPr id="0" name=""/>
        <dsp:cNvSpPr/>
      </dsp:nvSpPr>
      <dsp:spPr>
        <a:xfrm rot="5400000">
          <a:off x="6419601" y="-1801738"/>
          <a:ext cx="619799" cy="6333648"/>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a:lnSpc>
              <a:spcPct val="90000"/>
            </a:lnSpc>
            <a:spcBef>
              <a:spcPct val="0"/>
            </a:spcBef>
            <a:spcAft>
              <a:spcPct val="15000"/>
            </a:spcAft>
            <a:buChar char="••"/>
          </a:pPr>
          <a:r>
            <a:rPr lang="sr-Latn-RS" sz="2400" kern="1200" dirty="0" smtClean="0">
              <a:latin typeface="Tahoma" panose="020B0604030504040204" pitchFamily="34" charset="0"/>
              <a:ea typeface="Tahoma" panose="020B0604030504040204" pitchFamily="34" charset="0"/>
              <a:cs typeface="Tahoma" panose="020B0604030504040204" pitchFamily="34" charset="0"/>
            </a:rPr>
            <a:t>Globalizacija i informaciona ekonomija, Nova ekonomija i ekonomija znanja</a:t>
          </a:r>
          <a:endParaRPr lang="en-US" sz="2400" kern="1200" dirty="0">
            <a:latin typeface="Tahoma" panose="020B0604030504040204" pitchFamily="34" charset="0"/>
            <a:ea typeface="Tahoma" panose="020B0604030504040204" pitchFamily="34" charset="0"/>
            <a:cs typeface="Tahoma" panose="020B0604030504040204" pitchFamily="34" charset="0"/>
          </a:endParaRPr>
        </a:p>
      </dsp:txBody>
      <dsp:txXfrm rot="-5400000">
        <a:off x="3562677" y="1085442"/>
        <a:ext cx="6303392" cy="559287"/>
      </dsp:txXfrm>
    </dsp:sp>
    <dsp:sp modelId="{8A3FE5E4-2689-4041-B2C5-C63BC276A3EF}">
      <dsp:nvSpPr>
        <dsp:cNvPr id="0" name=""/>
        <dsp:cNvSpPr/>
      </dsp:nvSpPr>
      <dsp:spPr>
        <a:xfrm>
          <a:off x="0" y="827304"/>
          <a:ext cx="3562677" cy="1099299"/>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just" defTabSz="800100">
            <a:lnSpc>
              <a:spcPct val="90000"/>
            </a:lnSpc>
            <a:spcBef>
              <a:spcPct val="0"/>
            </a:spcBef>
            <a:spcAft>
              <a:spcPct val="35000"/>
            </a:spcAft>
          </a:pPr>
          <a:r>
            <a:rPr lang="sr-Latn-RS" sz="1800" kern="1200" dirty="0" smtClean="0">
              <a:solidFill>
                <a:schemeClr val="tx1"/>
              </a:solidFill>
              <a:latin typeface="Tahoma" panose="020B0604030504040204" pitchFamily="34" charset="0"/>
              <a:ea typeface="Tahoma" panose="020B0604030504040204" pitchFamily="34" charset="0"/>
              <a:cs typeface="Tahoma" panose="020B0604030504040204" pitchFamily="34" charset="0"/>
            </a:rPr>
            <a:t>Društvo znanja se gradi na intelektualnom kapitalu, na filozofiji invektivnog menadžmenta</a:t>
          </a:r>
          <a:endParaRPr lang="en-US" sz="1800" kern="1200" dirty="0">
            <a:solidFill>
              <a:schemeClr val="tx1"/>
            </a:solidFill>
            <a:latin typeface="Tahoma" panose="020B0604030504040204" pitchFamily="34" charset="0"/>
            <a:ea typeface="Tahoma" panose="020B0604030504040204" pitchFamily="34" charset="0"/>
            <a:cs typeface="Tahoma" panose="020B0604030504040204" pitchFamily="34" charset="0"/>
          </a:endParaRPr>
        </a:p>
      </dsp:txBody>
      <dsp:txXfrm>
        <a:off x="53663" y="880967"/>
        <a:ext cx="3455351" cy="991973"/>
      </dsp:txXfrm>
    </dsp:sp>
    <dsp:sp modelId="{A66EBD3D-E7C5-421C-B8B5-728648057DDC}">
      <dsp:nvSpPr>
        <dsp:cNvPr id="0" name=""/>
        <dsp:cNvSpPr/>
      </dsp:nvSpPr>
      <dsp:spPr>
        <a:xfrm rot="5400000">
          <a:off x="6426180" y="-829072"/>
          <a:ext cx="619799" cy="6339840"/>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a:lnSpc>
              <a:spcPct val="90000"/>
            </a:lnSpc>
            <a:spcBef>
              <a:spcPct val="0"/>
            </a:spcBef>
            <a:spcAft>
              <a:spcPct val="15000"/>
            </a:spcAft>
            <a:buChar char="••"/>
          </a:pPr>
          <a:r>
            <a:rPr lang="sr-Latn-RS" sz="2400" kern="1200" dirty="0" smtClean="0">
              <a:latin typeface="Tahoma" panose="020B0604030504040204" pitchFamily="34" charset="0"/>
              <a:ea typeface="Tahoma" panose="020B0604030504040204" pitchFamily="34" charset="0"/>
              <a:cs typeface="Tahoma" panose="020B0604030504040204" pitchFamily="34" charset="0"/>
            </a:rPr>
            <a:t>Informacione tehnologije u ekonomiji znanja, Menadžeri i vrednost informacija</a:t>
          </a:r>
          <a:endParaRPr lang="en-US" sz="2400" kern="1200" dirty="0">
            <a:latin typeface="Tahoma" panose="020B0604030504040204" pitchFamily="34" charset="0"/>
            <a:ea typeface="Tahoma" panose="020B0604030504040204" pitchFamily="34" charset="0"/>
            <a:cs typeface="Tahoma" panose="020B0604030504040204" pitchFamily="34" charset="0"/>
          </a:endParaRPr>
        </a:p>
      </dsp:txBody>
      <dsp:txXfrm rot="-5400000">
        <a:off x="3566160" y="2061204"/>
        <a:ext cx="6309584" cy="559287"/>
      </dsp:txXfrm>
    </dsp:sp>
    <dsp:sp modelId="{1C763A21-352A-41D1-A2E2-E305DABA275D}">
      <dsp:nvSpPr>
        <dsp:cNvPr id="0" name=""/>
        <dsp:cNvSpPr/>
      </dsp:nvSpPr>
      <dsp:spPr>
        <a:xfrm>
          <a:off x="0" y="1953472"/>
          <a:ext cx="3566160" cy="774749"/>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sr-Latn-RS" sz="1800" kern="1200" dirty="0" smtClean="0">
              <a:solidFill>
                <a:schemeClr val="tx1"/>
              </a:solidFill>
              <a:latin typeface="Tahoma" panose="020B0604030504040204" pitchFamily="34" charset="0"/>
              <a:ea typeface="Tahoma" panose="020B0604030504040204" pitchFamily="34" charset="0"/>
              <a:cs typeface="Tahoma" panose="020B0604030504040204" pitchFamily="34" charset="0"/>
            </a:rPr>
            <a:t>Društvo znanja se gradi na ideji organizacije koja uči</a:t>
          </a:r>
          <a:endParaRPr lang="en-US" sz="1800" kern="1200" dirty="0">
            <a:solidFill>
              <a:schemeClr val="tx1"/>
            </a:solidFill>
            <a:latin typeface="Tahoma" panose="020B0604030504040204" pitchFamily="34" charset="0"/>
            <a:ea typeface="Tahoma" panose="020B0604030504040204" pitchFamily="34" charset="0"/>
            <a:cs typeface="Tahoma" panose="020B0604030504040204" pitchFamily="34" charset="0"/>
          </a:endParaRPr>
        </a:p>
      </dsp:txBody>
      <dsp:txXfrm>
        <a:off x="37820" y="1991292"/>
        <a:ext cx="3490520" cy="699109"/>
      </dsp:txXfrm>
    </dsp:sp>
    <dsp:sp modelId="{95E0557D-F0A1-4F38-8083-55DE7503164F}">
      <dsp:nvSpPr>
        <dsp:cNvPr id="0" name=""/>
        <dsp:cNvSpPr/>
      </dsp:nvSpPr>
      <dsp:spPr>
        <a:xfrm rot="5400000">
          <a:off x="6426180" y="-15585"/>
          <a:ext cx="619799" cy="6339840"/>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a:lnSpc>
              <a:spcPct val="90000"/>
            </a:lnSpc>
            <a:spcBef>
              <a:spcPct val="0"/>
            </a:spcBef>
            <a:spcAft>
              <a:spcPct val="15000"/>
            </a:spcAft>
            <a:buChar char="••"/>
          </a:pPr>
          <a:r>
            <a:rPr lang="sr-Latn-RS" sz="2400" kern="1200" dirty="0" smtClean="0">
              <a:latin typeface="Tahoma" panose="020B0604030504040204" pitchFamily="34" charset="0"/>
              <a:ea typeface="Tahoma" panose="020B0604030504040204" pitchFamily="34" charset="0"/>
              <a:cs typeface="Tahoma" panose="020B0604030504040204" pitchFamily="34" charset="0"/>
            </a:rPr>
            <a:t>Rizici primene informacionih tehnologija u poslovanju</a:t>
          </a:r>
          <a:endParaRPr lang="en-US" sz="2400" kern="1200" dirty="0">
            <a:latin typeface="Tahoma" panose="020B0604030504040204" pitchFamily="34" charset="0"/>
            <a:ea typeface="Tahoma" panose="020B0604030504040204" pitchFamily="34" charset="0"/>
            <a:cs typeface="Tahoma" panose="020B0604030504040204" pitchFamily="34" charset="0"/>
          </a:endParaRPr>
        </a:p>
      </dsp:txBody>
      <dsp:txXfrm rot="-5400000">
        <a:off x="3566160" y="2874691"/>
        <a:ext cx="6309584" cy="559287"/>
      </dsp:txXfrm>
    </dsp:sp>
    <dsp:sp modelId="{B9324B26-5FF5-4FF7-9073-66103CBE8481}">
      <dsp:nvSpPr>
        <dsp:cNvPr id="0" name=""/>
        <dsp:cNvSpPr/>
      </dsp:nvSpPr>
      <dsp:spPr>
        <a:xfrm>
          <a:off x="0" y="2766959"/>
          <a:ext cx="3566160" cy="774749"/>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sr-Latn-RS" sz="1800" kern="1200" dirty="0" smtClean="0">
              <a:solidFill>
                <a:schemeClr val="tx1"/>
              </a:solidFill>
              <a:latin typeface="Tahoma" panose="020B0604030504040204" pitchFamily="34" charset="0"/>
              <a:ea typeface="Tahoma" panose="020B0604030504040204" pitchFamily="34" charset="0"/>
              <a:cs typeface="Tahoma" panose="020B0604030504040204" pitchFamily="34" charset="0"/>
            </a:rPr>
            <a:t>Društvo znanja se gradi i na informacionoj tehnologiji koja je nova tehnološka infrastruktura</a:t>
          </a:r>
          <a:endParaRPr lang="en-US" sz="1800" kern="1200" dirty="0">
            <a:solidFill>
              <a:schemeClr val="tx1"/>
            </a:solidFill>
            <a:latin typeface="Tahoma" panose="020B0604030504040204" pitchFamily="34" charset="0"/>
            <a:ea typeface="Tahoma" panose="020B0604030504040204" pitchFamily="34" charset="0"/>
            <a:cs typeface="Tahoma" panose="020B0604030504040204" pitchFamily="34" charset="0"/>
          </a:endParaRPr>
        </a:p>
      </dsp:txBody>
      <dsp:txXfrm>
        <a:off x="37820" y="2804779"/>
        <a:ext cx="3490520" cy="69910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B9694A-6C63-4B23-90F6-4F208C00D399}">
      <dsp:nvSpPr>
        <dsp:cNvPr id="0" name=""/>
        <dsp:cNvSpPr/>
      </dsp:nvSpPr>
      <dsp:spPr>
        <a:xfrm rot="5400000">
          <a:off x="6341153" y="-2778473"/>
          <a:ext cx="776695" cy="6333648"/>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977900">
            <a:lnSpc>
              <a:spcPct val="90000"/>
            </a:lnSpc>
            <a:spcBef>
              <a:spcPct val="0"/>
            </a:spcBef>
            <a:spcAft>
              <a:spcPct val="15000"/>
            </a:spcAft>
            <a:buChar char="••"/>
          </a:pPr>
          <a:r>
            <a:rPr lang="sr-Latn-RS" sz="2200" kern="1200" dirty="0" smtClean="0">
              <a:latin typeface="Tahoma" panose="020B0604030504040204" pitchFamily="34" charset="0"/>
              <a:ea typeface="Tahoma" panose="020B0604030504040204" pitchFamily="34" charset="0"/>
              <a:cs typeface="Tahoma" panose="020B0604030504040204" pitchFamily="34" charset="0"/>
            </a:rPr>
            <a:t>Veliki računari, miniračunari, mikroračunari, model univerzalnog računara.</a:t>
          </a:r>
          <a:endParaRPr lang="en-US" sz="2200" kern="1200" dirty="0">
            <a:latin typeface="Tahoma" panose="020B0604030504040204" pitchFamily="34" charset="0"/>
            <a:ea typeface="Tahoma" panose="020B0604030504040204" pitchFamily="34" charset="0"/>
            <a:cs typeface="Tahoma" panose="020B0604030504040204" pitchFamily="34" charset="0"/>
          </a:endParaRPr>
        </a:p>
      </dsp:txBody>
      <dsp:txXfrm rot="-5400000">
        <a:off x="3562677" y="37918"/>
        <a:ext cx="6295733" cy="700865"/>
      </dsp:txXfrm>
    </dsp:sp>
    <dsp:sp modelId="{3230722F-B757-4673-BD2F-9D4BAB5CEE8D}">
      <dsp:nvSpPr>
        <dsp:cNvPr id="0" name=""/>
        <dsp:cNvSpPr/>
      </dsp:nvSpPr>
      <dsp:spPr>
        <a:xfrm>
          <a:off x="0" y="0"/>
          <a:ext cx="3562677" cy="774749"/>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just" defTabSz="800100">
            <a:lnSpc>
              <a:spcPct val="90000"/>
            </a:lnSpc>
            <a:spcBef>
              <a:spcPct val="0"/>
            </a:spcBef>
            <a:spcAft>
              <a:spcPct val="35000"/>
            </a:spcAft>
          </a:pPr>
          <a:r>
            <a:rPr lang="sr-Latn-RS" sz="1800" kern="1200" dirty="0" smtClean="0">
              <a:solidFill>
                <a:schemeClr val="tx1"/>
              </a:solidFill>
              <a:latin typeface="Tahoma" panose="020B0604030504040204" pitchFamily="34" charset="0"/>
              <a:ea typeface="Tahoma" panose="020B0604030504040204" pitchFamily="34" charset="0"/>
              <a:cs typeface="Tahoma" panose="020B0604030504040204" pitchFamily="34" charset="0"/>
            </a:rPr>
            <a:t>Uvod, Razvoj računara</a:t>
          </a:r>
          <a:endParaRPr lang="en-US" sz="1800" kern="1200" dirty="0">
            <a:solidFill>
              <a:schemeClr val="tx1"/>
            </a:solidFill>
            <a:latin typeface="Tahoma" panose="020B0604030504040204" pitchFamily="34" charset="0"/>
            <a:ea typeface="Tahoma" panose="020B0604030504040204" pitchFamily="34" charset="0"/>
            <a:cs typeface="Tahoma" panose="020B0604030504040204" pitchFamily="34" charset="0"/>
          </a:endParaRPr>
        </a:p>
      </dsp:txBody>
      <dsp:txXfrm>
        <a:off x="37820" y="37820"/>
        <a:ext cx="3487037" cy="699109"/>
      </dsp:txXfrm>
    </dsp:sp>
    <dsp:sp modelId="{329ECF1A-78BE-41CB-B252-8011825B67CD}">
      <dsp:nvSpPr>
        <dsp:cNvPr id="0" name=""/>
        <dsp:cNvSpPr/>
      </dsp:nvSpPr>
      <dsp:spPr>
        <a:xfrm rot="5400000">
          <a:off x="6419601" y="-1801738"/>
          <a:ext cx="619799" cy="6333648"/>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977900">
            <a:lnSpc>
              <a:spcPct val="90000"/>
            </a:lnSpc>
            <a:spcBef>
              <a:spcPct val="0"/>
            </a:spcBef>
            <a:spcAft>
              <a:spcPct val="15000"/>
            </a:spcAft>
            <a:buChar char="••"/>
          </a:pPr>
          <a:r>
            <a:rPr lang="sr-Latn-RS" sz="2200" kern="1200" dirty="0" smtClean="0">
              <a:latin typeface="Tahoma" panose="020B0604030504040204" pitchFamily="34" charset="0"/>
              <a:ea typeface="Tahoma" panose="020B0604030504040204" pitchFamily="34" charset="0"/>
              <a:cs typeface="Tahoma" panose="020B0604030504040204" pitchFamily="34" charset="0"/>
            </a:rPr>
            <a:t>Kućište, matična ploča, operativna memorija, centralna jedinica</a:t>
          </a:r>
          <a:endParaRPr lang="en-US" sz="2200" kern="1200" dirty="0">
            <a:latin typeface="Tahoma" panose="020B0604030504040204" pitchFamily="34" charset="0"/>
            <a:ea typeface="Tahoma" panose="020B0604030504040204" pitchFamily="34" charset="0"/>
            <a:cs typeface="Tahoma" panose="020B0604030504040204" pitchFamily="34" charset="0"/>
          </a:endParaRPr>
        </a:p>
      </dsp:txBody>
      <dsp:txXfrm rot="-5400000">
        <a:off x="3562677" y="1085442"/>
        <a:ext cx="6303392" cy="559287"/>
      </dsp:txXfrm>
    </dsp:sp>
    <dsp:sp modelId="{8A3FE5E4-2689-4041-B2C5-C63BC276A3EF}">
      <dsp:nvSpPr>
        <dsp:cNvPr id="0" name=""/>
        <dsp:cNvSpPr/>
      </dsp:nvSpPr>
      <dsp:spPr>
        <a:xfrm>
          <a:off x="0" y="827304"/>
          <a:ext cx="3562677" cy="1099299"/>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just" defTabSz="800100">
            <a:lnSpc>
              <a:spcPct val="90000"/>
            </a:lnSpc>
            <a:spcBef>
              <a:spcPct val="0"/>
            </a:spcBef>
            <a:spcAft>
              <a:spcPct val="35000"/>
            </a:spcAft>
          </a:pPr>
          <a:r>
            <a:rPr lang="sr-Latn-RS" sz="1800" kern="1200" dirty="0" smtClean="0">
              <a:solidFill>
                <a:schemeClr val="tx1"/>
              </a:solidFill>
              <a:latin typeface="Tahoma" panose="020B0604030504040204" pitchFamily="34" charset="0"/>
              <a:ea typeface="Tahoma" panose="020B0604030504040204" pitchFamily="34" charset="0"/>
              <a:cs typeface="Tahoma" panose="020B0604030504040204" pitchFamily="34" charset="0"/>
            </a:rPr>
            <a:t>Komponente računarskog sistema</a:t>
          </a:r>
          <a:endParaRPr lang="en-US" sz="1800" kern="1200" dirty="0">
            <a:solidFill>
              <a:schemeClr val="tx1"/>
            </a:solidFill>
            <a:latin typeface="Tahoma" panose="020B0604030504040204" pitchFamily="34" charset="0"/>
            <a:ea typeface="Tahoma" panose="020B0604030504040204" pitchFamily="34" charset="0"/>
            <a:cs typeface="Tahoma" panose="020B0604030504040204" pitchFamily="34" charset="0"/>
          </a:endParaRPr>
        </a:p>
      </dsp:txBody>
      <dsp:txXfrm>
        <a:off x="53663" y="880967"/>
        <a:ext cx="3455351" cy="991973"/>
      </dsp:txXfrm>
    </dsp:sp>
    <dsp:sp modelId="{A66EBD3D-E7C5-421C-B8B5-728648057DDC}">
      <dsp:nvSpPr>
        <dsp:cNvPr id="0" name=""/>
        <dsp:cNvSpPr/>
      </dsp:nvSpPr>
      <dsp:spPr>
        <a:xfrm rot="5400000">
          <a:off x="6426180" y="-829072"/>
          <a:ext cx="619799" cy="6339840"/>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a:lnSpc>
              <a:spcPct val="90000"/>
            </a:lnSpc>
            <a:spcBef>
              <a:spcPct val="0"/>
            </a:spcBef>
            <a:spcAft>
              <a:spcPct val="15000"/>
            </a:spcAft>
            <a:buChar char="••"/>
          </a:pPr>
          <a:endParaRPr lang="en-US" sz="2400" kern="1200" dirty="0">
            <a:latin typeface="Tahoma" panose="020B0604030504040204" pitchFamily="34" charset="0"/>
            <a:ea typeface="Tahoma" panose="020B0604030504040204" pitchFamily="34" charset="0"/>
            <a:cs typeface="Tahoma" panose="020B0604030504040204" pitchFamily="34" charset="0"/>
          </a:endParaRPr>
        </a:p>
      </dsp:txBody>
      <dsp:txXfrm rot="-5400000">
        <a:off x="3566160" y="2061204"/>
        <a:ext cx="6309584" cy="559287"/>
      </dsp:txXfrm>
    </dsp:sp>
    <dsp:sp modelId="{1C763A21-352A-41D1-A2E2-E305DABA275D}">
      <dsp:nvSpPr>
        <dsp:cNvPr id="0" name=""/>
        <dsp:cNvSpPr/>
      </dsp:nvSpPr>
      <dsp:spPr>
        <a:xfrm>
          <a:off x="0" y="1953472"/>
          <a:ext cx="3566160" cy="774749"/>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sr-Latn-RS" sz="1800" kern="1200" dirty="0" smtClean="0">
              <a:solidFill>
                <a:schemeClr val="tx1"/>
              </a:solidFill>
              <a:latin typeface="Tahoma" panose="020B0604030504040204" pitchFamily="34" charset="0"/>
              <a:ea typeface="Tahoma" panose="020B0604030504040204" pitchFamily="34" charset="0"/>
              <a:cs typeface="Tahoma" panose="020B0604030504040204" pitchFamily="34" charset="0"/>
            </a:rPr>
            <a:t>Rezime</a:t>
          </a:r>
          <a:endParaRPr lang="en-US" sz="1800" kern="1200" dirty="0">
            <a:solidFill>
              <a:schemeClr val="tx1"/>
            </a:solidFill>
            <a:latin typeface="Tahoma" panose="020B0604030504040204" pitchFamily="34" charset="0"/>
            <a:ea typeface="Tahoma" panose="020B0604030504040204" pitchFamily="34" charset="0"/>
            <a:cs typeface="Tahoma" panose="020B0604030504040204" pitchFamily="34" charset="0"/>
          </a:endParaRPr>
        </a:p>
      </dsp:txBody>
      <dsp:txXfrm>
        <a:off x="37820" y="1991292"/>
        <a:ext cx="3490520" cy="699109"/>
      </dsp:txXfrm>
    </dsp:sp>
    <dsp:sp modelId="{95E0557D-F0A1-4F38-8083-55DE7503164F}">
      <dsp:nvSpPr>
        <dsp:cNvPr id="0" name=""/>
        <dsp:cNvSpPr/>
      </dsp:nvSpPr>
      <dsp:spPr>
        <a:xfrm rot="5400000">
          <a:off x="6426180" y="-15585"/>
          <a:ext cx="619799" cy="6339840"/>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a:lnSpc>
              <a:spcPct val="90000"/>
            </a:lnSpc>
            <a:spcBef>
              <a:spcPct val="0"/>
            </a:spcBef>
            <a:spcAft>
              <a:spcPct val="15000"/>
            </a:spcAft>
            <a:buChar char="••"/>
          </a:pPr>
          <a:endParaRPr lang="en-US" sz="2400" kern="1200" dirty="0">
            <a:latin typeface="Tahoma" panose="020B0604030504040204" pitchFamily="34" charset="0"/>
            <a:ea typeface="Tahoma" panose="020B0604030504040204" pitchFamily="34" charset="0"/>
            <a:cs typeface="Tahoma" panose="020B0604030504040204" pitchFamily="34" charset="0"/>
          </a:endParaRPr>
        </a:p>
      </dsp:txBody>
      <dsp:txXfrm rot="-5400000">
        <a:off x="3566160" y="2874691"/>
        <a:ext cx="6309584" cy="559287"/>
      </dsp:txXfrm>
    </dsp:sp>
    <dsp:sp modelId="{B9324B26-5FF5-4FF7-9073-66103CBE8481}">
      <dsp:nvSpPr>
        <dsp:cNvPr id="0" name=""/>
        <dsp:cNvSpPr/>
      </dsp:nvSpPr>
      <dsp:spPr>
        <a:xfrm>
          <a:off x="0" y="2766959"/>
          <a:ext cx="3566160" cy="774749"/>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sr-Latn-RS" sz="1800" kern="1200" dirty="0" smtClean="0">
              <a:solidFill>
                <a:schemeClr val="tx1"/>
              </a:solidFill>
              <a:latin typeface="Tahoma" panose="020B0604030504040204" pitchFamily="34" charset="0"/>
              <a:ea typeface="Tahoma" panose="020B0604030504040204" pitchFamily="34" charset="0"/>
              <a:cs typeface="Tahoma" panose="020B0604030504040204" pitchFamily="34" charset="0"/>
            </a:rPr>
            <a:t>Pitanja za proveru znanja</a:t>
          </a:r>
          <a:endParaRPr lang="en-US" sz="1800" kern="1200" dirty="0">
            <a:solidFill>
              <a:schemeClr val="tx1"/>
            </a:solidFill>
            <a:latin typeface="Tahoma" panose="020B0604030504040204" pitchFamily="34" charset="0"/>
            <a:ea typeface="Tahoma" panose="020B0604030504040204" pitchFamily="34" charset="0"/>
            <a:cs typeface="Tahoma" panose="020B0604030504040204" pitchFamily="34" charset="0"/>
          </a:endParaRPr>
        </a:p>
      </dsp:txBody>
      <dsp:txXfrm>
        <a:off x="37820" y="2804779"/>
        <a:ext cx="3490520" cy="699109"/>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99B3372-74CF-4E21-A4D4-286B22AA5A6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063762BE-D43C-49F5-99A5-BF49C695927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B85766F-5EC0-4797-B4D1-777FCB005B11}" type="datetimeFigureOut">
              <a:rPr lang="en-US" smtClean="0"/>
              <a:t>5/30/2020</a:t>
            </a:fld>
            <a:endParaRPr lang="en-US" dirty="0"/>
          </a:p>
        </p:txBody>
      </p:sp>
      <p:sp>
        <p:nvSpPr>
          <p:cNvPr id="4" name="Footer Placeholder 3">
            <a:extLst>
              <a:ext uri="{FF2B5EF4-FFF2-40B4-BE49-F238E27FC236}">
                <a16:creationId xmlns:a16="http://schemas.microsoft.com/office/drawing/2014/main" id="{1989E452-9BCA-4AF5-9A9C-233BF410EAA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36BF9F63-CE4F-44E2-A07D-7E654DE9F57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60AC76B-F5B1-4D6E-BACD-2A80744AC929}" type="slidenum">
              <a:rPr lang="en-US" smtClean="0"/>
              <a:t>‹#›</a:t>
            </a:fld>
            <a:endParaRPr lang="en-US" dirty="0"/>
          </a:p>
        </p:txBody>
      </p:sp>
    </p:spTree>
    <p:extLst>
      <p:ext uri="{BB962C8B-B14F-4D97-AF65-F5344CB8AC3E}">
        <p14:creationId xmlns:p14="http://schemas.microsoft.com/office/powerpoint/2010/main" val="32051452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2B4B5EC-152C-4627-80C0-63B10D5574EF}" type="datetimeFigureOut">
              <a:rPr lang="en-US" smtClean="0"/>
              <a:t>5/30/2020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EEE60E-651F-40CC-AD73-C00F10CE42B6}" type="slidenum">
              <a:rPr lang="en-US" smtClean="0"/>
              <a:t>‹#›</a:t>
            </a:fld>
            <a:endParaRPr lang="en-US" dirty="0"/>
          </a:p>
        </p:txBody>
      </p:sp>
    </p:spTree>
    <p:extLst>
      <p:ext uri="{BB962C8B-B14F-4D97-AF65-F5344CB8AC3E}">
        <p14:creationId xmlns:p14="http://schemas.microsoft.com/office/powerpoint/2010/main" val="20254175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tx2">
                  <a:lumMod val="5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48A87A34-81AB-432B-8DAE-1953F412C126}" type="datetimeFigureOut">
              <a:rPr lang="en-US" smtClean="0"/>
              <a:t>5/30/2020</a:t>
            </a:fld>
            <a:endParaRPr lang="en-US" dirty="0"/>
          </a:p>
        </p:txBody>
      </p:sp>
      <p:sp>
        <p:nvSpPr>
          <p:cNvPr id="5" name="Footer Placeholder 4"/>
          <p:cNvSpPr>
            <a:spLocks noGrp="1"/>
          </p:cNvSpPr>
          <p:nvPr>
            <p:ph type="ftr" sz="quarter" idx="11"/>
          </p:nvPr>
        </p:nvSpPr>
        <p:spPr>
          <a:xfrm>
            <a:off x="1876424" y="5410201"/>
            <a:ext cx="5124886" cy="365125"/>
          </a:xfrm>
        </p:spPr>
        <p:txBody>
          <a:bodyPr/>
          <a:lstStyle/>
          <a:p>
            <a:endParaRPr lang="en-US" dirty="0"/>
          </a:p>
        </p:txBody>
      </p:sp>
      <p:sp>
        <p:nvSpPr>
          <p:cNvPr id="6" name="Slide Number Placeholder 5"/>
          <p:cNvSpPr>
            <a:spLocks noGrp="1"/>
          </p:cNvSpPr>
          <p:nvPr>
            <p:ph type="sldNum" sz="quarter" idx="12"/>
          </p:nvPr>
        </p:nvSpPr>
        <p:spPr>
          <a:xfrm>
            <a:off x="9896911" y="5410199"/>
            <a:ext cx="771089"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2142549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smtClean="0"/>
              <a:t>Click icon to add picture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5/30/2020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1532846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5/30/2020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5424546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5/30/2020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0052723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5/30/2020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405531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smtClean="0"/>
              <a:t>5/30/2020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2696050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smtClean="0"/>
              <a:t>5/30/2020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820160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5/30/2020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6360534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5/30/2020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1870629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5/30/2020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008808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t>5/30/2020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742793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5/30/2020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016150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5/30/2020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0820541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5/30/2020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9566226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5/30/2020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841419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5/30/2020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0694011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5/30/2020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7942556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8" name="Group 7"/>
          <p:cNvGrpSpPr/>
          <p:nvPr/>
        </p:nvGrpSpPr>
        <p:grpSpPr>
          <a:xfrm>
            <a:off x="-14288" y="0"/>
            <a:ext cx="12053888" cy="6858001"/>
            <a:chOff x="-14288" y="0"/>
            <a:chExt cx="12053888" cy="6858001"/>
          </a:xfrm>
          <a:gradFill flip="none" rotWithShape="1">
            <a:gsLst>
              <a:gs pos="0">
                <a:schemeClr val="tx2"/>
              </a:gs>
              <a:gs pos="100000">
                <a:schemeClr val="tx2">
                  <a:lumMod val="50000"/>
                </a:schemeClr>
              </a:gs>
            </a:gsLst>
            <a:lin ang="5400000" scaled="0"/>
            <a:tileRect/>
          </a:gradFill>
        </p:grpSpPr>
        <p:grpSp>
          <p:nvGrpSpPr>
            <p:cNvPr id="9" name="Group 8"/>
            <p:cNvGrpSpPr/>
            <p:nvPr/>
          </p:nvGrpSpPr>
          <p:grpSpPr>
            <a:xfrm>
              <a:off x="-14288" y="0"/>
              <a:ext cx="1220788" cy="6858001"/>
              <a:chOff x="-14288" y="0"/>
              <a:chExt cx="1220788" cy="6858001"/>
            </a:xfrm>
            <a:grp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p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smtClean="0"/>
              <a:pPr/>
              <a:t>5/30/2020</a:t>
            </a:fld>
            <a:endParaRPr lang="en-US" dirty="0"/>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760987329"/>
      </p:ext>
    </p:extLst>
  </p:cSld>
  <p:clrMap bg1="dk1" tx1="lt1" bg2="dk2" tx2="lt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 id="2147483686"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68D3E5-C7A3-47DF-A374-46BF83A69904}"/>
              </a:ext>
            </a:extLst>
          </p:cNvPr>
          <p:cNvSpPr>
            <a:spLocks noGrp="1"/>
          </p:cNvSpPr>
          <p:nvPr>
            <p:ph type="ctrTitle"/>
          </p:nvPr>
        </p:nvSpPr>
        <p:spPr>
          <a:xfrm>
            <a:off x="1876424" y="0"/>
            <a:ext cx="8791575" cy="1841863"/>
          </a:xfrm>
        </p:spPr>
        <p:txBody>
          <a:bodyPr>
            <a:normAutofit fontScale="90000"/>
          </a:bodyPr>
          <a:lstStyle/>
          <a:p>
            <a:pPr algn="ctr"/>
            <a:r>
              <a:rPr lang="en-US" sz="5400" dirty="0" smtClean="0">
                <a:latin typeface="Rockwell" panose="02060603020205020403" pitchFamily="18" charset="0"/>
              </a:rPr>
              <a:t>PREDMET</a:t>
            </a:r>
            <a:r>
              <a:rPr lang="sr-Latn-RS" sz="5400" dirty="0" smtClean="0">
                <a:latin typeface="Rockwell" panose="02060603020205020403" pitchFamily="18" charset="0"/>
              </a:rPr>
              <a:t>: </a:t>
            </a:r>
            <a:r>
              <a:rPr lang="en-US" sz="5400" dirty="0" smtClean="0">
                <a:latin typeface="Rockwell" panose="02060603020205020403" pitchFamily="18" charset="0"/>
              </a:rPr>
              <a:t>INFORMACIONE TEHNOLOGIJE U MEDICINI</a:t>
            </a:r>
            <a:endParaRPr lang="en-US" sz="5400" dirty="0">
              <a:latin typeface="Rockwell" panose="02060603020205020403" pitchFamily="18" charset="0"/>
            </a:endParaRPr>
          </a:p>
        </p:txBody>
      </p:sp>
      <p:sp>
        <p:nvSpPr>
          <p:cNvPr id="3" name="Subtitle 2">
            <a:extLst>
              <a:ext uri="{FF2B5EF4-FFF2-40B4-BE49-F238E27FC236}">
                <a16:creationId xmlns:a16="http://schemas.microsoft.com/office/drawing/2014/main" id="{2E78725B-6E40-4D82-B375-7831D81C29EE}"/>
              </a:ext>
            </a:extLst>
          </p:cNvPr>
          <p:cNvSpPr>
            <a:spLocks noGrp="1"/>
          </p:cNvSpPr>
          <p:nvPr>
            <p:ph type="subTitle" idx="1"/>
          </p:nvPr>
        </p:nvSpPr>
        <p:spPr>
          <a:xfrm>
            <a:off x="1876424" y="5303520"/>
            <a:ext cx="7136947" cy="1423850"/>
          </a:xfrm>
        </p:spPr>
        <p:txBody>
          <a:bodyPr>
            <a:normAutofit/>
          </a:bodyPr>
          <a:lstStyle/>
          <a:p>
            <a:pPr algn="ctr"/>
            <a:r>
              <a:rPr lang="sr-Latn-RS" sz="2400" dirty="0" smtClean="0">
                <a:latin typeface="Tahoma" panose="020B0604030504040204" pitchFamily="34" charset="0"/>
                <a:ea typeface="Tahoma" panose="020B0604030504040204" pitchFamily="34" charset="0"/>
                <a:cs typeface="Tahoma" panose="020B0604030504040204" pitchFamily="34" charset="0"/>
              </a:rPr>
              <a:t>Autor prezentacije:</a:t>
            </a:r>
          </a:p>
          <a:p>
            <a:pPr algn="ctr"/>
            <a:r>
              <a:rPr lang="sr-Latn-RS" sz="2400" dirty="0">
                <a:latin typeface="Tahoma" panose="020B0604030504040204" pitchFamily="34" charset="0"/>
                <a:ea typeface="Tahoma" panose="020B0604030504040204" pitchFamily="34" charset="0"/>
                <a:cs typeface="Tahoma" panose="020B0604030504040204" pitchFamily="34" charset="0"/>
              </a:rPr>
              <a:t>d</a:t>
            </a:r>
            <a:r>
              <a:rPr lang="sr-Latn-RS" sz="2400" dirty="0" smtClean="0">
                <a:latin typeface="Tahoma" panose="020B0604030504040204" pitchFamily="34" charset="0"/>
                <a:ea typeface="Tahoma" panose="020B0604030504040204" pitchFamily="34" charset="0"/>
                <a:cs typeface="Tahoma" panose="020B0604030504040204" pitchFamily="34" charset="0"/>
              </a:rPr>
              <a:t>oc. dr zoran katanić</a:t>
            </a:r>
            <a:endParaRPr lang="en-US" sz="2400" dirty="0">
              <a:latin typeface="Tahoma" panose="020B0604030504040204" pitchFamily="34" charset="0"/>
              <a:ea typeface="Tahoma" panose="020B0604030504040204" pitchFamily="34" charset="0"/>
              <a:cs typeface="Tahoma" panose="020B0604030504040204"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49518" y="4586560"/>
            <a:ext cx="2228850" cy="2047875"/>
          </a:xfrm>
          <a:prstGeom prst="rect">
            <a:avLst/>
          </a:prstGeom>
        </p:spPr>
      </p:pic>
    </p:spTree>
    <p:extLst>
      <p:ext uri="{BB962C8B-B14F-4D97-AF65-F5344CB8AC3E}">
        <p14:creationId xmlns:p14="http://schemas.microsoft.com/office/powerpoint/2010/main" val="1819359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8000"/>
          </a:xfrm>
        </p:spPr>
        <p:txBody>
          <a:bodyPr>
            <a:normAutofit lnSpcReduction="10000"/>
          </a:bodyPr>
          <a:lstStyle/>
          <a:p>
            <a:pPr algn="just"/>
            <a:r>
              <a:rPr lang="en-US" dirty="0">
                <a:latin typeface="Tahoma" panose="020B0604030504040204" pitchFamily="34" charset="0"/>
                <a:ea typeface="Tahoma" panose="020B0604030504040204" pitchFamily="34" charset="0"/>
                <a:cs typeface="Tahoma" panose="020B0604030504040204" pitchFamily="34" charset="0"/>
              </a:rPr>
              <a:t>S </a:t>
            </a:r>
            <a:r>
              <a:rPr lang="en-US" dirty="0" err="1">
                <a:latin typeface="Tahoma" panose="020B0604030504040204" pitchFamily="34" charset="0"/>
                <a:ea typeface="Tahoma" panose="020B0604030504040204" pitchFamily="34" charset="0"/>
                <a:cs typeface="Tahoma" panose="020B0604030504040204" pitchFamily="34" charset="0"/>
              </a:rPr>
              <a:t>pravom</a:t>
            </a:r>
            <a:r>
              <a:rPr lang="en-US" dirty="0">
                <a:latin typeface="Tahoma" panose="020B0604030504040204" pitchFamily="34" charset="0"/>
                <a:ea typeface="Tahoma" panose="020B0604030504040204" pitchFamily="34" charset="0"/>
                <a:cs typeface="Tahoma" panose="020B0604030504040204" pitchFamily="34" charset="0"/>
              </a:rPr>
              <a:t> se </a:t>
            </a:r>
            <a:r>
              <a:rPr lang="en-US" dirty="0" err="1">
                <a:latin typeface="Tahoma" panose="020B0604030504040204" pitchFamily="34" charset="0"/>
                <a:ea typeface="Tahoma" panose="020B0604030504040204" pitchFamily="34" charset="0"/>
                <a:cs typeface="Tahoma" panose="020B0604030504040204" pitchFamily="34" charset="0"/>
              </a:rPr>
              <a:t>može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tvrditi</a:t>
            </a:r>
            <a:r>
              <a:rPr lang="en-US" dirty="0">
                <a:latin typeface="Tahoma" panose="020B0604030504040204" pitchFamily="34" charset="0"/>
                <a:ea typeface="Tahoma" panose="020B0604030504040204" pitchFamily="34" charset="0"/>
                <a:cs typeface="Tahoma" panose="020B0604030504040204" pitchFamily="34" charset="0"/>
              </a:rPr>
              <a:t> da je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znanje</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imperativ</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dirty="0">
                <a:latin typeface="Tahoma" panose="020B0604030504040204" pitchFamily="34" charset="0"/>
                <a:ea typeface="Tahoma" panose="020B0604030504040204" pitchFamily="34" charset="0"/>
                <a:cs typeface="Tahoma" panose="020B0604030504040204" pitchFamily="34" charset="0"/>
              </a:rPr>
              <a:t>u </a:t>
            </a:r>
            <a:r>
              <a:rPr lang="en-US" dirty="0" err="1">
                <a:latin typeface="Tahoma" panose="020B0604030504040204" pitchFamily="34" charset="0"/>
                <a:ea typeface="Tahoma" panose="020B0604030504040204" pitchFamily="34" charset="0"/>
                <a:cs typeface="Tahoma" panose="020B0604030504040204" pitchFamily="34" charset="0"/>
              </a:rPr>
              <a:t>ostvarivanju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održavanju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konkurentske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prednosti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organizacija</a:t>
            </a:r>
            <a:r>
              <a:rPr lang="en-US" dirty="0">
                <a:latin typeface="Tahoma" panose="020B0604030504040204" pitchFamily="34" charset="0"/>
                <a:ea typeface="Tahoma" panose="020B0604030504040204" pitchFamily="34" charset="0"/>
                <a:cs typeface="Tahoma" panose="020B0604030504040204" pitchFamily="34" charset="0"/>
              </a:rPr>
              <a:t>, da je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najdragoceniji</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resurs</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dirty="0">
                <a:latin typeface="Tahoma" panose="020B0604030504040204" pitchFamily="34" charset="0"/>
                <a:ea typeface="Tahoma" panose="020B0604030504040204" pitchFamily="34" charset="0"/>
                <a:cs typeface="Tahoma" panose="020B0604030504040204" pitchFamily="34" charset="0"/>
              </a:rPr>
              <a:t>u </a:t>
            </a:r>
            <a:r>
              <a:rPr lang="en-US" dirty="0" err="1">
                <a:latin typeface="Tahoma" panose="020B0604030504040204" pitchFamily="34" charset="0"/>
                <a:ea typeface="Tahoma" panose="020B0604030504040204" pitchFamily="34" charset="0"/>
                <a:cs typeface="Tahoma" panose="020B0604030504040204" pitchFamily="34" charset="0"/>
              </a:rPr>
              <a:t>savremenoj</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ekonomiji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a:t>
            </a:r>
            <a:r>
              <a:rPr lang="en-US" dirty="0">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glavna</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determinanta</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smtClean="0">
                <a:solidFill>
                  <a:srgbClr val="FFFF00"/>
                </a:solidFill>
                <a:latin typeface="Tahoma" panose="020B0604030504040204" pitchFamily="34" charset="0"/>
                <a:ea typeface="Tahoma" panose="020B0604030504040204" pitchFamily="34" charset="0"/>
                <a:cs typeface="Tahoma" panose="020B0604030504040204" pitchFamily="34" charset="0"/>
              </a:rPr>
              <a:t>pro</a:t>
            </a:r>
            <a:r>
              <a:rPr lang="sr-Latn-RS" i="1" dirty="0" smtClean="0">
                <a:solidFill>
                  <a:srgbClr val="FFFF00"/>
                </a:solidFill>
                <a:latin typeface="Tahoma" panose="020B0604030504040204" pitchFamily="34" charset="0"/>
                <a:ea typeface="Tahoma" panose="020B0604030504040204" pitchFamily="34" charset="0"/>
                <a:cs typeface="Tahoma" panose="020B0604030504040204" pitchFamily="34" charset="0"/>
              </a:rPr>
              <a:t>fi</a:t>
            </a:r>
            <a:r>
              <a:rPr lang="en-US" i="1" dirty="0" err="1" smtClean="0">
                <a:solidFill>
                  <a:srgbClr val="FFFF00"/>
                </a:solidFill>
                <a:latin typeface="Tahoma" panose="020B0604030504040204" pitchFamily="34" charset="0"/>
                <a:ea typeface="Tahoma" panose="020B0604030504040204" pitchFamily="34" charset="0"/>
                <a:cs typeface="Tahoma" panose="020B0604030504040204" pitchFamily="34" charset="0"/>
              </a:rPr>
              <a:t>tabilnosti</a:t>
            </a:r>
            <a:r>
              <a:rPr lang="en-US" dirty="0">
                <a:latin typeface="Tahoma" panose="020B0604030504040204" pitchFamily="34" charset="0"/>
                <a:ea typeface="Tahoma" panose="020B0604030504040204" pitchFamily="34" charset="0"/>
                <a:cs typeface="Tahoma" panose="020B0604030504040204" pitchFamily="34" charset="0"/>
              </a:rPr>
              <a:t>, a da se </a:t>
            </a:r>
            <a:r>
              <a:rPr lang="en-US" dirty="0" err="1">
                <a:latin typeface="Tahoma" panose="020B0604030504040204" pitchFamily="34" charset="0"/>
                <a:ea typeface="Tahoma" panose="020B0604030504040204" pitchFamily="34" charset="0"/>
                <a:cs typeface="Tahoma" panose="020B0604030504040204" pitchFamily="34" charset="0"/>
              </a:rPr>
              <a:t>svi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poslovni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procesi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posmatraju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kao</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procesi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znanja</a:t>
            </a:r>
            <a:r>
              <a:rPr lang="en-US" dirty="0" smtClean="0">
                <a:latin typeface="Tahoma" panose="020B0604030504040204" pitchFamily="34" charset="0"/>
                <a:ea typeface="Tahoma" panose="020B0604030504040204" pitchFamily="34" charset="0"/>
                <a:cs typeface="Tahoma" panose="020B0604030504040204" pitchFamily="34" charset="0"/>
              </a:rPr>
              <a:t>.</a:t>
            </a:r>
            <a:endParaRPr lang="sr-Latn-RS" dirty="0" smtClean="0">
              <a:latin typeface="Tahoma" panose="020B0604030504040204" pitchFamily="34" charset="0"/>
              <a:ea typeface="Tahoma" panose="020B0604030504040204" pitchFamily="34" charset="0"/>
              <a:cs typeface="Tahoma" panose="020B0604030504040204" pitchFamily="34" charset="0"/>
            </a:endParaRPr>
          </a:p>
          <a:p>
            <a:pPr algn="just"/>
            <a:r>
              <a:rPr lang="en-US" dirty="0" err="1">
                <a:latin typeface="Tahoma" panose="020B0604030504040204" pitchFamily="34" charset="0"/>
                <a:ea typeface="Tahoma" panose="020B0604030504040204" pitchFamily="34" charset="0"/>
                <a:cs typeface="Tahoma" panose="020B0604030504040204" pitchFamily="34" charset="0"/>
              </a:rPr>
              <a:t>Sposobnost</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organizacije</a:t>
            </a:r>
            <a:r>
              <a:rPr lang="en-US" dirty="0">
                <a:latin typeface="Tahoma" panose="020B0604030504040204" pitchFamily="34" charset="0"/>
                <a:ea typeface="Tahoma" panose="020B0604030504040204" pitchFamily="34" charset="0"/>
                <a:cs typeface="Tahoma" panose="020B0604030504040204" pitchFamily="34" charset="0"/>
              </a:rPr>
              <a:t> je da </a:t>
            </a:r>
            <a:r>
              <a:rPr lang="en-US" dirty="0" err="1">
                <a:latin typeface="Tahoma" panose="020B0604030504040204" pitchFamily="34" charset="0"/>
                <a:ea typeface="Tahoma" panose="020B0604030504040204" pitchFamily="34" charset="0"/>
                <a:cs typeface="Tahoma" panose="020B0604030504040204" pitchFamily="34" charset="0"/>
              </a:rPr>
              <a:t>razvije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strategiju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kako</a:t>
            </a:r>
            <a:r>
              <a:rPr lang="en-US" dirty="0">
                <a:latin typeface="Tahoma" panose="020B0604030504040204" pitchFamily="34" charset="0"/>
                <a:ea typeface="Tahoma" panose="020B0604030504040204" pitchFamily="34" charset="0"/>
                <a:cs typeface="Tahoma" panose="020B0604030504040204" pitchFamily="34" charset="0"/>
              </a:rPr>
              <a:t> da </a:t>
            </a:r>
            <a:r>
              <a:rPr lang="en-US" dirty="0" err="1">
                <a:latin typeface="Tahoma" panose="020B0604030504040204" pitchFamily="34" charset="0"/>
                <a:ea typeface="Tahoma" panose="020B0604030504040204" pitchFamily="34" charset="0"/>
                <a:cs typeface="Tahoma" panose="020B0604030504040204" pitchFamily="34" charset="0"/>
              </a:rPr>
              <a:t>iskoristi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znanje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omogući</a:t>
            </a:r>
            <a:r>
              <a:rPr lang="en-US" dirty="0">
                <a:latin typeface="Tahoma" panose="020B0604030504040204" pitchFamily="34" charset="0"/>
                <a:ea typeface="Tahoma" panose="020B0604030504040204" pitchFamily="34" charset="0"/>
                <a:cs typeface="Tahoma" panose="020B0604030504040204" pitchFamily="34" charset="0"/>
              </a:rPr>
              <a:t> da se </a:t>
            </a:r>
            <a:r>
              <a:rPr lang="en-US" dirty="0" err="1">
                <a:latin typeface="Tahoma" panose="020B0604030504040204" pitchFamily="34" charset="0"/>
                <a:ea typeface="Tahoma" panose="020B0604030504040204" pitchFamily="34" charset="0"/>
                <a:cs typeface="Tahoma" panose="020B0604030504040204" pitchFamily="34" charset="0"/>
              </a:rPr>
              <a:t>ostvari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konkurentska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prednost</a:t>
            </a:r>
            <a:r>
              <a:rPr lang="en-US" dirty="0">
                <a:latin typeface="Tahoma" panose="020B0604030504040204" pitchFamily="34" charset="0"/>
                <a:ea typeface="Tahoma" panose="020B0604030504040204" pitchFamily="34" charset="0"/>
                <a:cs typeface="Tahoma" panose="020B0604030504040204" pitchFamily="34" charset="0"/>
              </a:rPr>
              <a:t>, a da </a:t>
            </a:r>
            <a:r>
              <a:rPr lang="en-US" dirty="0" err="1">
                <a:latin typeface="Tahoma" panose="020B0604030504040204" pitchFamily="34" charset="0"/>
                <a:ea typeface="Tahoma" panose="020B0604030504040204" pitchFamily="34" charset="0"/>
                <a:cs typeface="Tahoma" panose="020B0604030504040204" pitchFamily="34" charset="0"/>
              </a:rPr>
              <a:t>pritom</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zaštiti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njegovu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vrednost</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potpomognuto</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neophodnom</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tehnologijom</a:t>
            </a:r>
            <a:r>
              <a:rPr lang="en-US" dirty="0">
                <a:latin typeface="Tahoma" panose="020B0604030504040204" pitchFamily="34" charset="0"/>
                <a:ea typeface="Tahoma" panose="020B0604030504040204" pitchFamily="34" charset="0"/>
                <a:cs typeface="Tahoma" panose="020B0604030504040204" pitchFamily="34" charset="0"/>
              </a:rPr>
              <a:t>. U </a:t>
            </a:r>
            <a:r>
              <a:rPr lang="en-US" dirty="0" err="1">
                <a:latin typeface="Tahoma" panose="020B0604030504040204" pitchFamily="34" charset="0"/>
                <a:ea typeface="Tahoma" panose="020B0604030504040204" pitchFamily="34" charset="0"/>
                <a:cs typeface="Tahoma" panose="020B0604030504040204" pitchFamily="34" charset="0"/>
              </a:rPr>
              <a:t>prednosti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će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biti</a:t>
            </a:r>
            <a:r>
              <a:rPr lang="en-US" dirty="0">
                <a:latin typeface="Tahoma" panose="020B0604030504040204" pitchFamily="34" charset="0"/>
                <a:ea typeface="Tahoma" panose="020B0604030504040204" pitchFamily="34" charset="0"/>
                <a:cs typeface="Tahoma" panose="020B0604030504040204" pitchFamily="34" charset="0"/>
              </a:rPr>
              <a:t> one </a:t>
            </a:r>
            <a:r>
              <a:rPr lang="en-US" dirty="0" err="1">
                <a:latin typeface="Tahoma" panose="020B0604030504040204" pitchFamily="34" charset="0"/>
                <a:ea typeface="Tahoma" panose="020B0604030504040204" pitchFamily="34" charset="0"/>
                <a:cs typeface="Tahoma" panose="020B0604030504040204" pitchFamily="34" charset="0"/>
              </a:rPr>
              <a:t>kompanije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koje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uče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brže</a:t>
            </a:r>
            <a:r>
              <a:rPr lang="en-US" dirty="0">
                <a:latin typeface="Tahoma" panose="020B0604030504040204" pitchFamily="34" charset="0"/>
                <a:ea typeface="Tahoma" panose="020B0604030504040204" pitchFamily="34" charset="0"/>
                <a:cs typeface="Tahoma" panose="020B0604030504040204" pitchFamily="34" charset="0"/>
              </a:rPr>
              <a:t> od </a:t>
            </a:r>
            <a:r>
              <a:rPr lang="en-US" dirty="0" err="1">
                <a:latin typeface="Tahoma" panose="020B0604030504040204" pitchFamily="34" charset="0"/>
                <a:ea typeface="Tahoma" panose="020B0604030504040204" pitchFamily="34" charset="0"/>
                <a:cs typeface="Tahoma" panose="020B0604030504040204" pitchFamily="34" charset="0"/>
              </a:rPr>
              <a:t>konkurenata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koje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maksimalno</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koriste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svoje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potencijale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stečena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znanja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pojedinaca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uspešno</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prenose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na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organizaciju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kao</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celinu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radi</a:t>
            </a:r>
            <a:r>
              <a:rPr lang="en-US" dirty="0">
                <a:latin typeface="Tahoma" panose="020B0604030504040204" pitchFamily="34" charset="0"/>
                <a:ea typeface="Tahoma" panose="020B0604030504040204" pitchFamily="34" charset="0"/>
                <a:cs typeface="Tahoma" panose="020B0604030504040204" pitchFamily="34" charset="0"/>
              </a:rPr>
              <a:t> </a:t>
            </a:r>
            <a:r>
              <a:rPr lang="en-US" dirty="0" smtClean="0">
                <a:latin typeface="Tahoma" panose="020B0604030504040204" pitchFamily="34" charset="0"/>
                <a:ea typeface="Tahoma" panose="020B0604030504040204" pitchFamily="34" charset="0"/>
                <a:cs typeface="Tahoma" panose="020B0604030504040204" pitchFamily="34" charset="0"/>
              </a:rPr>
              <a:t>e</a:t>
            </a:r>
            <a:r>
              <a:rPr lang="sr-Latn-RS" dirty="0" smtClean="0">
                <a:latin typeface="Tahoma" panose="020B0604030504040204" pitchFamily="34" charset="0"/>
                <a:ea typeface="Tahoma" panose="020B0604030504040204" pitchFamily="34" charset="0"/>
                <a:cs typeface="Tahoma" panose="020B0604030504040204" pitchFamily="34" charset="0"/>
              </a:rPr>
              <a:t>fi</a:t>
            </a:r>
            <a:r>
              <a:rPr lang="en-US" dirty="0" err="1" smtClean="0">
                <a:latin typeface="Tahoma" panose="020B0604030504040204" pitchFamily="34" charset="0"/>
                <a:ea typeface="Tahoma" panose="020B0604030504040204" pitchFamily="34" charset="0"/>
                <a:cs typeface="Tahoma" panose="020B0604030504040204" pitchFamily="34" charset="0"/>
              </a:rPr>
              <a:t>kasnog</a:t>
            </a:r>
            <a:r>
              <a:rPr lang="en-US" dirty="0" smtClean="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postizanja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postavljenih</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ciljeva</a:t>
            </a:r>
            <a:r>
              <a:rPr lang="en-US" dirty="0" smtClean="0">
                <a:latin typeface="Tahoma" panose="020B0604030504040204" pitchFamily="34" charset="0"/>
                <a:ea typeface="Tahoma" panose="020B0604030504040204" pitchFamily="34" charset="0"/>
                <a:cs typeface="Tahoma" panose="020B0604030504040204" pitchFamily="34" charset="0"/>
              </a:rPr>
              <a:t>.</a:t>
            </a:r>
            <a:r>
              <a:rPr lang="sr-Latn-RS" dirty="0" smtClean="0">
                <a:latin typeface="Tahoma" panose="020B0604030504040204" pitchFamily="34" charset="0"/>
                <a:ea typeface="Tahoma" panose="020B0604030504040204" pitchFamily="34" charset="0"/>
                <a:cs typeface="Tahoma" panose="020B0604030504040204" pitchFamily="34" charset="0"/>
              </a:rPr>
              <a:t> </a:t>
            </a:r>
            <a:r>
              <a:rPr lang="en-US" dirty="0">
                <a:latin typeface="Tahoma" panose="020B0604030504040204" pitchFamily="34" charset="0"/>
                <a:ea typeface="Tahoma" panose="020B0604030504040204" pitchFamily="34" charset="0"/>
                <a:cs typeface="Tahoma" panose="020B0604030504040204" pitchFamily="34" charset="0"/>
              </a:rPr>
              <a:t>Sa </a:t>
            </a:r>
            <a:r>
              <a:rPr lang="en-US" dirty="0" err="1">
                <a:latin typeface="Tahoma" panose="020B0604030504040204" pitchFamily="34" charset="0"/>
                <a:ea typeface="Tahoma" panose="020B0604030504040204" pitchFamily="34" charset="0"/>
                <a:cs typeface="Tahoma" panose="020B0604030504040204" pitchFamily="34" charset="0"/>
              </a:rPr>
              <a:t>razvojem</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tehnologije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interneta</a:t>
            </a:r>
            <a:r>
              <a:rPr lang="en-US" dirty="0">
                <a:latin typeface="Tahoma" panose="020B0604030504040204" pitchFamily="34" charset="0"/>
                <a:ea typeface="Tahoma" panose="020B0604030504040204" pitchFamily="34" charset="0"/>
                <a:cs typeface="Tahoma" panose="020B0604030504040204" pitchFamily="34" charset="0"/>
              </a:rPr>
              <a:t>, E-business-a, E-commerce-a, </a:t>
            </a:r>
            <a:r>
              <a:rPr lang="en-US" dirty="0" err="1">
                <a:latin typeface="Tahoma" panose="020B0604030504040204" pitchFamily="34" charset="0"/>
                <a:ea typeface="Tahoma" panose="020B0604030504040204" pitchFamily="34" charset="0"/>
                <a:cs typeface="Tahoma" panose="020B0604030504040204" pitchFamily="34" charset="0"/>
              </a:rPr>
              <a:t>tržišna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ekonomija</a:t>
            </a:r>
            <a:r>
              <a:rPr lang="en-US" dirty="0">
                <a:latin typeface="Tahoma" panose="020B0604030504040204" pitchFamily="34" charset="0"/>
                <a:ea typeface="Tahoma" panose="020B0604030504040204" pitchFamily="34" charset="0"/>
                <a:cs typeface="Tahoma" panose="020B0604030504040204" pitchFamily="34" charset="0"/>
              </a:rPr>
              <a:t> se </a:t>
            </a:r>
            <a:r>
              <a:rPr lang="en-US" dirty="0" err="1">
                <a:latin typeface="Tahoma" panose="020B0604030504040204" pitchFamily="34" charset="0"/>
                <a:ea typeface="Tahoma" panose="020B0604030504040204" pitchFamily="34" charset="0"/>
                <a:cs typeface="Tahoma" panose="020B0604030504040204" pitchFamily="34" charset="0"/>
              </a:rPr>
              <a:t>pomera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ekonomiji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znanja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prilagođava</a:t>
            </a:r>
            <a:r>
              <a:rPr lang="en-US" dirty="0">
                <a:latin typeface="Tahoma" panose="020B0604030504040204" pitchFamily="34" charset="0"/>
                <a:ea typeface="Tahoma" panose="020B0604030504040204" pitchFamily="34" charset="0"/>
                <a:cs typeface="Tahoma" panose="020B0604030504040204" pitchFamily="34" charset="0"/>
              </a:rPr>
              <a:t> se </a:t>
            </a:r>
            <a:r>
              <a:rPr lang="en-US" dirty="0" err="1">
                <a:latin typeface="Tahoma" panose="020B0604030504040204" pitchFamily="34" charset="0"/>
                <a:ea typeface="Tahoma" panose="020B0604030504040204" pitchFamily="34" charset="0"/>
                <a:cs typeface="Tahoma" panose="020B0604030504040204" pitchFamily="34" charset="0"/>
              </a:rPr>
              <a:t>krajnjim</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korisnicima</a:t>
            </a:r>
            <a:r>
              <a:rPr lang="en-US" dirty="0">
                <a:latin typeface="Tahoma" panose="020B0604030504040204" pitchFamily="34" charset="0"/>
                <a:ea typeface="Tahoma" panose="020B0604030504040204" pitchFamily="34" charset="0"/>
                <a:cs typeface="Tahoma" panose="020B0604030504040204" pitchFamily="34" charset="0"/>
              </a:rPr>
              <a:t>, to jest </a:t>
            </a:r>
            <a:r>
              <a:rPr lang="en-US" dirty="0" err="1">
                <a:latin typeface="Tahoma" panose="020B0604030504040204" pitchFamily="34" charset="0"/>
                <a:ea typeface="Tahoma" panose="020B0604030504040204" pitchFamily="34" charset="0"/>
                <a:cs typeface="Tahoma" panose="020B0604030504040204" pitchFamily="34" charset="0"/>
              </a:rPr>
              <a:t>kupcima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koji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zahtevaju</a:t>
            </a:r>
            <a:r>
              <a:rPr lang="en-US" dirty="0">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individualni</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smtClean="0">
                <a:solidFill>
                  <a:srgbClr val="FFFF00"/>
                </a:solidFill>
                <a:latin typeface="Tahoma" panose="020B0604030504040204" pitchFamily="34" charset="0"/>
                <a:ea typeface="Tahoma" panose="020B0604030504040204" pitchFamily="34" charset="0"/>
                <a:cs typeface="Tahoma" panose="020B0604030504040204" pitchFamily="34" charset="0"/>
              </a:rPr>
              <a:t>tretman</a:t>
            </a:r>
            <a:r>
              <a:rPr lang="sr-Latn-RS" dirty="0" smtClean="0">
                <a:latin typeface="Tahoma" panose="020B0604030504040204" pitchFamily="34" charset="0"/>
                <a:ea typeface="Tahoma" panose="020B0604030504040204" pitchFamily="34" charset="0"/>
                <a:cs typeface="Tahoma" panose="020B0604030504040204" pitchFamily="34" charset="0"/>
              </a:rPr>
              <a:t>.</a:t>
            </a:r>
          </a:p>
          <a:p>
            <a:pPr algn="just"/>
            <a:r>
              <a:rPr lang="en-US" dirty="0">
                <a:latin typeface="Tahoma" panose="020B0604030504040204" pitchFamily="34" charset="0"/>
                <a:ea typeface="Tahoma" panose="020B0604030504040204" pitchFamily="34" charset="0"/>
                <a:cs typeface="Tahoma" panose="020B0604030504040204" pitchFamily="34" charset="0"/>
              </a:rPr>
              <a:t>Da bi </a:t>
            </a:r>
            <a:r>
              <a:rPr lang="en-US" dirty="0" err="1">
                <a:latin typeface="Tahoma" panose="020B0604030504040204" pitchFamily="34" charset="0"/>
                <a:ea typeface="Tahoma" panose="020B0604030504040204" pitchFamily="34" charset="0"/>
                <a:cs typeface="Tahoma" panose="020B0604030504040204" pitchFamily="34" charset="0"/>
              </a:rPr>
              <a:t>elektronsko</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poslovanje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imalo</a:t>
            </a:r>
            <a:r>
              <a:rPr lang="en-US" dirty="0">
                <a:latin typeface="Tahoma" panose="020B0604030504040204" pitchFamily="34" charset="0"/>
                <a:ea typeface="Tahoma" panose="020B0604030504040204" pitchFamily="34" charset="0"/>
                <a:cs typeface="Tahoma" panose="020B0604030504040204" pitchFamily="34" charset="0"/>
              </a:rPr>
              <a:t> pun </a:t>
            </a:r>
            <a:r>
              <a:rPr lang="en-US" dirty="0" err="1">
                <a:latin typeface="Tahoma" panose="020B0604030504040204" pitchFamily="34" charset="0"/>
                <a:ea typeface="Tahoma" panose="020B0604030504040204" pitchFamily="34" charset="0"/>
                <a:cs typeface="Tahoma" panose="020B0604030504040204" pitchFamily="34" charset="0"/>
              </a:rPr>
              <a:t>efekat</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kompanije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svoje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prikupljene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sačuvane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informacije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znanje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mogu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uspešno</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preko</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interneta</a:t>
            </a:r>
            <a:r>
              <a:rPr lang="en-US" dirty="0">
                <a:latin typeface="Tahoma" panose="020B0604030504040204" pitchFamily="34" charset="0"/>
                <a:ea typeface="Tahoma" panose="020B0604030504040204" pitchFamily="34" charset="0"/>
                <a:cs typeface="Tahoma" panose="020B0604030504040204" pitchFamily="34" charset="0"/>
              </a:rPr>
              <a:t> da </a:t>
            </a:r>
            <a:r>
              <a:rPr lang="en-US" dirty="0" err="1">
                <a:latin typeface="Tahoma" panose="020B0604030504040204" pitchFamily="34" charset="0"/>
                <a:ea typeface="Tahoma" panose="020B0604030504040204" pitchFamily="34" charset="0"/>
                <a:cs typeface="Tahoma" panose="020B0604030504040204" pitchFamily="34" charset="0"/>
              </a:rPr>
              <a:t>razmene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sa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svojim</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klijentima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smtClean="0">
                <a:latin typeface="Tahoma" panose="020B0604030504040204" pitchFamily="34" charset="0"/>
                <a:ea typeface="Tahoma" panose="020B0604030504040204" pitchFamily="34" charset="0"/>
                <a:cs typeface="Tahoma" panose="020B0604030504040204" pitchFamily="34" charset="0"/>
              </a:rPr>
              <a:t>partnerima</a:t>
            </a:r>
            <a:r>
              <a:rPr lang="sr-Latn-RS" dirty="0" smtClean="0">
                <a:latin typeface="Tahoma" panose="020B0604030504040204" pitchFamily="34" charset="0"/>
                <a:ea typeface="Tahoma" panose="020B0604030504040204" pitchFamily="34" charset="0"/>
                <a:cs typeface="Tahoma" panose="020B0604030504040204" pitchFamily="34" charset="0"/>
              </a:rPr>
              <a:t>.</a:t>
            </a:r>
            <a:endParaRPr lang="en-US"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7529248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8000"/>
          </a:xfrm>
        </p:spPr>
        <p:txBody>
          <a:bodyPr>
            <a:normAutofit/>
          </a:bodyPr>
          <a:lstStyle/>
          <a:p>
            <a:pPr algn="just"/>
            <a:r>
              <a:rPr lang="en-US" dirty="0">
                <a:latin typeface="Tahoma" panose="020B0604030504040204" pitchFamily="34" charset="0"/>
                <a:ea typeface="Tahoma" panose="020B0604030504040204" pitchFamily="34" charset="0"/>
                <a:cs typeface="Tahoma" panose="020B0604030504040204" pitchFamily="34" charset="0"/>
              </a:rPr>
              <a:t>Da bi </a:t>
            </a:r>
            <a:r>
              <a:rPr lang="en-US" dirty="0" err="1">
                <a:latin typeface="Tahoma" panose="020B0604030504040204" pitchFamily="34" charset="0"/>
                <a:ea typeface="Tahoma" panose="020B0604030504040204" pitchFamily="34" charset="0"/>
                <a:cs typeface="Tahoma" panose="020B0604030504040204" pitchFamily="34" charset="0"/>
              </a:rPr>
              <a:t>kompanije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ostvarile</a:t>
            </a:r>
            <a:r>
              <a:rPr lang="en-US" dirty="0">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konkurentsku</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prednost</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koje</a:t>
            </a:r>
            <a:r>
              <a:rPr lang="en-US" dirty="0">
                <a:latin typeface="Tahoma" panose="020B0604030504040204" pitchFamily="34" charset="0"/>
                <a:ea typeface="Tahoma" panose="020B0604030504040204" pitchFamily="34" charset="0"/>
                <a:cs typeface="Tahoma" panose="020B0604030504040204" pitchFamily="34" charset="0"/>
              </a:rPr>
              <a:t> u </a:t>
            </a:r>
            <a:r>
              <a:rPr lang="en-US" dirty="0" err="1">
                <a:latin typeface="Tahoma" panose="020B0604030504040204" pitchFamily="34" charset="0"/>
                <a:ea typeface="Tahoma" panose="020B0604030504040204" pitchFamily="34" charset="0"/>
                <a:cs typeface="Tahoma" panose="020B0604030504040204" pitchFamily="34" charset="0"/>
              </a:rPr>
              <a:t>svom</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centru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imaju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znanje</a:t>
            </a:r>
            <a:r>
              <a:rPr lang="en-US" dirty="0">
                <a:latin typeface="Tahoma" panose="020B0604030504040204" pitchFamily="34" charset="0"/>
                <a:ea typeface="Tahoma" panose="020B0604030504040204" pitchFamily="34" charset="0"/>
                <a:cs typeface="Tahoma" panose="020B0604030504040204" pitchFamily="34" charset="0"/>
              </a:rPr>
              <a:t>, u </a:t>
            </a:r>
            <a:r>
              <a:rPr lang="en-US" dirty="0" err="1">
                <a:latin typeface="Tahoma" panose="020B0604030504040204" pitchFamily="34" charset="0"/>
                <a:ea typeface="Tahoma" panose="020B0604030504040204" pitchFamily="34" charset="0"/>
                <a:cs typeface="Tahoma" panose="020B0604030504040204" pitchFamily="34" charset="0"/>
              </a:rPr>
              <a:t>ekonomiji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znanja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moraju</a:t>
            </a:r>
            <a:r>
              <a:rPr lang="en-US" dirty="0">
                <a:latin typeface="Tahoma" panose="020B0604030504040204" pitchFamily="34" charset="0"/>
                <a:ea typeface="Tahoma" panose="020B0604030504040204" pitchFamily="34" charset="0"/>
                <a:cs typeface="Tahoma" panose="020B0604030504040204" pitchFamily="34" charset="0"/>
              </a:rPr>
              <a:t> da </a:t>
            </a:r>
            <a:r>
              <a:rPr lang="en-US" dirty="0" err="1">
                <a:latin typeface="Tahoma" panose="020B0604030504040204" pitchFamily="34" charset="0"/>
                <a:ea typeface="Tahoma" panose="020B0604030504040204" pitchFamily="34" charset="0"/>
                <a:cs typeface="Tahoma" panose="020B0604030504040204" pitchFamily="34" charset="0"/>
              </a:rPr>
              <a:t>poseduju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lidere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koji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preferiraju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znanje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nazivaju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ih</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lideri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znanja</a:t>
            </a:r>
            <a:r>
              <a:rPr lang="en-US" dirty="0">
                <a:latin typeface="Tahoma" panose="020B0604030504040204" pitchFamily="34" charset="0"/>
                <a:ea typeface="Tahoma" panose="020B0604030504040204" pitchFamily="34" charset="0"/>
                <a:cs typeface="Tahoma" panose="020B0604030504040204" pitchFamily="34" charset="0"/>
              </a:rPr>
              <a:t> (knowledge leader</a:t>
            </a:r>
            <a:r>
              <a:rPr lang="en-US" dirty="0" smtClean="0">
                <a:latin typeface="Tahoma" panose="020B0604030504040204" pitchFamily="34" charset="0"/>
                <a:ea typeface="Tahoma" panose="020B0604030504040204" pitchFamily="34" charset="0"/>
                <a:cs typeface="Tahoma" panose="020B0604030504040204" pitchFamily="34" charset="0"/>
              </a:rPr>
              <a:t>)</a:t>
            </a:r>
            <a:r>
              <a:rPr lang="sr-Latn-RS" dirty="0" smtClean="0">
                <a:latin typeface="Tahoma" panose="020B0604030504040204" pitchFamily="34" charset="0"/>
                <a:ea typeface="Tahoma" panose="020B0604030504040204" pitchFamily="34" charset="0"/>
                <a:cs typeface="Tahoma" panose="020B0604030504040204" pitchFamily="34" charset="0"/>
              </a:rPr>
              <a:t>.</a:t>
            </a:r>
          </a:p>
          <a:p>
            <a:pPr algn="just"/>
            <a:r>
              <a:rPr lang="en-US" dirty="0" err="1" smtClean="0">
                <a:latin typeface="Tahoma" panose="020B0604030504040204" pitchFamily="34" charset="0"/>
                <a:ea typeface="Tahoma" panose="020B0604030504040204" pitchFamily="34" charset="0"/>
                <a:cs typeface="Tahoma" panose="020B0604030504040204" pitchFamily="34" charset="0"/>
              </a:rPr>
              <a:t>Menadžer-lider</a:t>
            </a:r>
            <a:r>
              <a:rPr lang="en-US" dirty="0" smtClean="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koristi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autoritet</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moć</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znanje</a:t>
            </a:r>
            <a:r>
              <a:rPr lang="en-US" dirty="0">
                <a:latin typeface="Tahoma" panose="020B0604030504040204" pitchFamily="34" charset="0"/>
                <a:ea typeface="Tahoma" panose="020B0604030504040204" pitchFamily="34" charset="0"/>
                <a:cs typeface="Tahoma" panose="020B0604030504040204" pitchFamily="34" charset="0"/>
              </a:rPr>
              <a:t>, on </a:t>
            </a:r>
            <a:r>
              <a:rPr lang="en-US" dirty="0" err="1">
                <a:latin typeface="Tahoma" panose="020B0604030504040204" pitchFamily="34" charset="0"/>
                <a:ea typeface="Tahoma" panose="020B0604030504040204" pitchFamily="34" charset="0"/>
                <a:cs typeface="Tahoma" panose="020B0604030504040204" pitchFamily="34" charset="0"/>
              </a:rPr>
              <a:t>koordinira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poslovne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funkcije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kompanije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donosi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strateške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odluke</a:t>
            </a:r>
            <a:r>
              <a:rPr lang="en-US" dirty="0" smtClean="0">
                <a:latin typeface="Tahoma" panose="020B0604030504040204" pitchFamily="34" charset="0"/>
                <a:ea typeface="Tahoma" panose="020B0604030504040204" pitchFamily="34" charset="0"/>
                <a:cs typeface="Tahoma" panose="020B0604030504040204" pitchFamily="34" charset="0"/>
              </a:rPr>
              <a:t>.</a:t>
            </a:r>
            <a:r>
              <a:rPr lang="sr-Latn-RS" dirty="0" smtClean="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Zato</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menadžeri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svojim</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znanjem</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stručnošću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praktičnom</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sposobnošću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za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poslovni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uspeh</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materijalne</a:t>
            </a:r>
            <a:r>
              <a:rPr lang="en-US" dirty="0">
                <a:latin typeface="Tahoma" panose="020B0604030504040204" pitchFamily="34" charset="0"/>
                <a:ea typeface="Tahoma" panose="020B0604030504040204" pitchFamily="34" charset="0"/>
                <a:cs typeface="Tahoma" panose="020B0604030504040204" pitchFamily="34" charset="0"/>
              </a:rPr>
              <a:t>, </a:t>
            </a:r>
            <a:r>
              <a:rPr lang="sr-Latn-RS" dirty="0" smtClean="0">
                <a:latin typeface="Tahoma" panose="020B0604030504040204" pitchFamily="34" charset="0"/>
                <a:ea typeface="Tahoma" panose="020B0604030504040204" pitchFamily="34" charset="0"/>
                <a:cs typeface="Tahoma" panose="020B0604030504040204" pitchFamily="34" charset="0"/>
              </a:rPr>
              <a:t>fi</a:t>
            </a:r>
            <a:r>
              <a:rPr lang="en-US" dirty="0" err="1" smtClean="0">
                <a:latin typeface="Tahoma" panose="020B0604030504040204" pitchFamily="34" charset="0"/>
                <a:ea typeface="Tahoma" panose="020B0604030504040204" pitchFamily="34" charset="0"/>
                <a:cs typeface="Tahoma" panose="020B0604030504040204" pitchFamily="34" charset="0"/>
              </a:rPr>
              <a:t>nansijske</a:t>
            </a:r>
            <a:r>
              <a:rPr lang="en-US" dirty="0" smtClean="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informacione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resurse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transformišu</a:t>
            </a:r>
            <a:r>
              <a:rPr lang="en-US" dirty="0">
                <a:latin typeface="Tahoma" panose="020B0604030504040204" pitchFamily="34" charset="0"/>
                <a:ea typeface="Tahoma" panose="020B0604030504040204" pitchFamily="34" charset="0"/>
                <a:cs typeface="Tahoma" panose="020B0604030504040204" pitchFamily="34" charset="0"/>
              </a:rPr>
              <a:t> u </a:t>
            </a:r>
            <a:r>
              <a:rPr lang="en-US" dirty="0" err="1">
                <a:latin typeface="Tahoma" panose="020B0604030504040204" pitchFamily="34" charset="0"/>
                <a:ea typeface="Tahoma" panose="020B0604030504040204" pitchFamily="34" charset="0"/>
                <a:cs typeface="Tahoma" panose="020B0604030504040204" pitchFamily="34" charset="0"/>
              </a:rPr>
              <a:t>proizvode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usluge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kompanije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na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čijem</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su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čelu</a:t>
            </a:r>
            <a:r>
              <a:rPr lang="en-US" dirty="0" smtClean="0">
                <a:latin typeface="Tahoma" panose="020B0604030504040204" pitchFamily="34" charset="0"/>
                <a:ea typeface="Tahoma" panose="020B0604030504040204" pitchFamily="34" charset="0"/>
                <a:cs typeface="Tahoma" panose="020B0604030504040204" pitchFamily="34" charset="0"/>
              </a:rPr>
              <a:t>.</a:t>
            </a:r>
            <a:endParaRPr lang="sr-Latn-RS" dirty="0" smtClean="0">
              <a:latin typeface="Tahoma" panose="020B0604030504040204" pitchFamily="34" charset="0"/>
              <a:ea typeface="Tahoma" panose="020B0604030504040204" pitchFamily="34" charset="0"/>
              <a:cs typeface="Tahoma" panose="020B0604030504040204" pitchFamily="34" charset="0"/>
            </a:endParaRPr>
          </a:p>
          <a:p>
            <a:pPr algn="just"/>
            <a:r>
              <a:rPr lang="en-US" dirty="0" err="1">
                <a:latin typeface="Tahoma" panose="020B0604030504040204" pitchFamily="34" charset="0"/>
                <a:ea typeface="Tahoma" panose="020B0604030504040204" pitchFamily="34" charset="0"/>
                <a:cs typeface="Tahoma" panose="020B0604030504040204" pitchFamily="34" charset="0"/>
              </a:rPr>
              <a:t>Te</a:t>
            </a:r>
            <a:r>
              <a:rPr lang="en-US" dirty="0">
                <a:latin typeface="Tahoma" panose="020B0604030504040204" pitchFamily="34" charset="0"/>
                <a:ea typeface="Tahoma" panose="020B0604030504040204" pitchFamily="34" charset="0"/>
                <a:cs typeface="Tahoma" panose="020B0604030504040204" pitchFamily="34" charset="0"/>
              </a:rPr>
              <a:t> se </a:t>
            </a:r>
            <a:r>
              <a:rPr lang="en-US" dirty="0" err="1">
                <a:latin typeface="Tahoma" panose="020B0604030504040204" pitchFamily="34" charset="0"/>
                <a:ea typeface="Tahoma" panose="020B0604030504040204" pitchFamily="34" charset="0"/>
                <a:cs typeface="Tahoma" panose="020B0604030504040204" pitchFamily="34" charset="0"/>
              </a:rPr>
              <a:t>kompetencije</a:t>
            </a:r>
            <a:r>
              <a:rPr lang="en-US" dirty="0">
                <a:latin typeface="Tahoma" panose="020B0604030504040204" pitchFamily="34" charset="0"/>
                <a:ea typeface="Tahoma" panose="020B0604030504040204" pitchFamily="34" charset="0"/>
                <a:cs typeface="Tahoma" panose="020B0604030504040204" pitchFamily="34" charset="0"/>
              </a:rPr>
              <a:t> ne </a:t>
            </a:r>
            <a:r>
              <a:rPr lang="en-US" dirty="0" err="1">
                <a:latin typeface="Tahoma" panose="020B0604030504040204" pitchFamily="34" charset="0"/>
                <a:ea typeface="Tahoma" panose="020B0604030504040204" pitchFamily="34" charset="0"/>
                <a:cs typeface="Tahoma" panose="020B0604030504040204" pitchFamily="34" charset="0"/>
              </a:rPr>
              <a:t>mogu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kupiti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zato</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što</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su</a:t>
            </a:r>
            <a:r>
              <a:rPr lang="en-US" dirty="0">
                <a:latin typeface="Tahoma" panose="020B0604030504040204" pitchFamily="34" charset="0"/>
                <a:ea typeface="Tahoma" panose="020B0604030504040204" pitchFamily="34" charset="0"/>
                <a:cs typeface="Tahoma" panose="020B0604030504040204" pitchFamily="34" charset="0"/>
              </a:rPr>
              <a:t> one </a:t>
            </a:r>
            <a:r>
              <a:rPr lang="en-US" dirty="0" err="1">
                <a:latin typeface="Tahoma" panose="020B0604030504040204" pitchFamily="34" charset="0"/>
                <a:ea typeface="Tahoma" panose="020B0604030504040204" pitchFamily="34" charset="0"/>
                <a:cs typeface="Tahoma" panose="020B0604030504040204" pitchFamily="34" charset="0"/>
              </a:rPr>
              <a:t>rezultat</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dugotrajnog</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procesa</a:t>
            </a:r>
            <a:r>
              <a:rPr lang="en-US" dirty="0">
                <a:latin typeface="Tahoma" panose="020B0604030504040204" pitchFamily="34" charset="0"/>
                <a:ea typeface="Tahoma" panose="020B0604030504040204" pitchFamily="34" charset="0"/>
                <a:cs typeface="Tahoma" panose="020B0604030504040204" pitchFamily="34" charset="0"/>
              </a:rPr>
              <a:t> interne </a:t>
            </a:r>
            <a:r>
              <a:rPr lang="en-US" dirty="0" err="1">
                <a:latin typeface="Tahoma" panose="020B0604030504040204" pitchFamily="34" charset="0"/>
                <a:ea typeface="Tahoma" panose="020B0604030504040204" pitchFamily="34" charset="0"/>
                <a:cs typeface="Tahoma" panose="020B0604030504040204" pitchFamily="34" charset="0"/>
              </a:rPr>
              <a:t>akumulacije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predstavljaju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prednost</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za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kompanije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koje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ih</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poseduju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na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turbulentnom</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tržištu</a:t>
            </a:r>
            <a:r>
              <a:rPr lang="en-US" dirty="0" smtClean="0">
                <a:latin typeface="Tahoma" panose="020B0604030504040204" pitchFamily="34" charset="0"/>
                <a:ea typeface="Tahoma" panose="020B0604030504040204" pitchFamily="34" charset="0"/>
                <a:cs typeface="Tahoma" panose="020B0604030504040204" pitchFamily="34" charset="0"/>
              </a:rPr>
              <a:t>.</a:t>
            </a:r>
            <a:endParaRPr lang="sr-Latn-RS" dirty="0" smtClean="0">
              <a:latin typeface="Tahoma" panose="020B0604030504040204" pitchFamily="34" charset="0"/>
              <a:ea typeface="Tahoma" panose="020B0604030504040204" pitchFamily="34" charset="0"/>
              <a:cs typeface="Tahoma" panose="020B0604030504040204" pitchFamily="34" charset="0"/>
            </a:endParaRPr>
          </a:p>
          <a:p>
            <a:pPr algn="just"/>
            <a:r>
              <a:rPr lang="en-US" dirty="0" err="1">
                <a:latin typeface="Tahoma" panose="020B0604030504040204" pitchFamily="34" charset="0"/>
                <a:ea typeface="Tahoma" panose="020B0604030504040204" pitchFamily="34" charset="0"/>
                <a:cs typeface="Tahoma" panose="020B0604030504040204" pitchFamily="34" charset="0"/>
              </a:rPr>
              <a:t>Znanje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postaje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proizvod</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sve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više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kompanije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postaju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svesne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sopstvenog</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intelektualnog</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kapitala</a:t>
            </a:r>
            <a:r>
              <a:rPr lang="en-US" dirty="0">
                <a:latin typeface="Tahoma" panose="020B0604030504040204" pitchFamily="34" charset="0"/>
                <a:ea typeface="Tahoma" panose="020B0604030504040204" pitchFamily="34" charset="0"/>
                <a:cs typeface="Tahoma" panose="020B0604030504040204" pitchFamily="34" charset="0"/>
              </a:rPr>
              <a:t> a </a:t>
            </a:r>
            <a:r>
              <a:rPr lang="en-US" dirty="0" err="1">
                <a:latin typeface="Tahoma" panose="020B0604030504040204" pitchFamily="34" charset="0"/>
                <a:ea typeface="Tahoma" panose="020B0604030504040204" pitchFamily="34" charset="0"/>
                <a:cs typeface="Tahoma" panose="020B0604030504040204" pitchFamily="34" charset="0"/>
              </a:rPr>
              <a:t>upravljanje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njime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postaje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smtClean="0">
                <a:latin typeface="Tahoma" panose="020B0604030504040204" pitchFamily="34" charset="0"/>
                <a:ea typeface="Tahoma" panose="020B0604030504040204" pitchFamily="34" charset="0"/>
                <a:cs typeface="Tahoma" panose="020B0604030504040204" pitchFamily="34" charset="0"/>
              </a:rPr>
              <a:t>imperativ</a:t>
            </a:r>
            <a:r>
              <a:rPr lang="sr-Latn-RS" dirty="0" smtClean="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Strategija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upravljanja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znanjem</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dovodi</a:t>
            </a:r>
            <a:r>
              <a:rPr lang="en-US" dirty="0">
                <a:latin typeface="Tahoma" panose="020B0604030504040204" pitchFamily="34" charset="0"/>
                <a:ea typeface="Tahoma" panose="020B0604030504040204" pitchFamily="34" charset="0"/>
                <a:cs typeface="Tahoma" panose="020B0604030504040204" pitchFamily="34" charset="0"/>
              </a:rPr>
              <a:t> do </a:t>
            </a:r>
            <a:r>
              <a:rPr lang="en-US" dirty="0" err="1">
                <a:latin typeface="Tahoma" panose="020B0604030504040204" pitchFamily="34" charset="0"/>
                <a:ea typeface="Tahoma" panose="020B0604030504040204" pitchFamily="34" charset="0"/>
                <a:cs typeface="Tahoma" panose="020B0604030504040204" pitchFamily="34" charset="0"/>
              </a:rPr>
              <a:t>stvaranja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znanja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koje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će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moći</a:t>
            </a:r>
            <a:r>
              <a:rPr lang="en-US" dirty="0">
                <a:latin typeface="Tahoma" panose="020B0604030504040204" pitchFamily="34" charset="0"/>
                <a:ea typeface="Tahoma" panose="020B0604030504040204" pitchFamily="34" charset="0"/>
                <a:cs typeface="Tahoma" panose="020B0604030504040204" pitchFamily="34" charset="0"/>
              </a:rPr>
              <a:t> da se </a:t>
            </a:r>
            <a:r>
              <a:rPr lang="en-US" dirty="0" err="1">
                <a:latin typeface="Tahoma" panose="020B0604030504040204" pitchFamily="34" charset="0"/>
                <a:ea typeface="Tahoma" panose="020B0604030504040204" pitchFamily="34" charset="0"/>
                <a:cs typeface="Tahoma" panose="020B0604030504040204" pitchFamily="34" charset="0"/>
              </a:rPr>
              <a:t>pretvori</a:t>
            </a:r>
            <a:r>
              <a:rPr lang="en-US" dirty="0">
                <a:latin typeface="Tahoma" panose="020B0604030504040204" pitchFamily="34" charset="0"/>
                <a:ea typeface="Tahoma" panose="020B0604030504040204" pitchFamily="34" charset="0"/>
                <a:cs typeface="Tahoma" panose="020B0604030504040204" pitchFamily="34" charset="0"/>
              </a:rPr>
              <a:t> u </a:t>
            </a:r>
            <a:r>
              <a:rPr lang="en-US" dirty="0" err="1">
                <a:latin typeface="Tahoma" panose="020B0604030504040204" pitchFamily="34" charset="0"/>
                <a:ea typeface="Tahoma" panose="020B0604030504040204" pitchFamily="34" charset="0"/>
                <a:cs typeface="Tahoma" panose="020B0604030504040204" pitchFamily="34" charset="0"/>
              </a:rPr>
              <a:t>tržišnu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vrednost</a:t>
            </a:r>
            <a:r>
              <a:rPr lang="en-US" dirty="0">
                <a:latin typeface="Tahoma" panose="020B0604030504040204" pitchFamily="34" charset="0"/>
                <a:ea typeface="Tahoma" panose="020B0604030504040204" pitchFamily="34" charset="0"/>
                <a:cs typeface="Tahoma" panose="020B0604030504040204" pitchFamily="34" charset="0"/>
              </a:rPr>
              <a:t>, a </a:t>
            </a:r>
            <a:r>
              <a:rPr lang="en-US" dirty="0" err="1">
                <a:latin typeface="Tahoma" panose="020B0604030504040204" pitchFamily="34" charset="0"/>
                <a:ea typeface="Tahoma" panose="020B0604030504040204" pitchFamily="34" charset="0"/>
                <a:cs typeface="Tahoma" panose="020B0604030504040204" pitchFamily="34" charset="0"/>
              </a:rPr>
              <a:t>svako</a:t>
            </a:r>
            <a:r>
              <a:rPr lang="en-US" dirty="0">
                <a:latin typeface="Tahoma" panose="020B0604030504040204" pitchFamily="34" charset="0"/>
                <a:ea typeface="Tahoma" panose="020B0604030504040204" pitchFamily="34" charset="0"/>
                <a:cs typeface="Tahoma" panose="020B0604030504040204" pitchFamily="34" charset="0"/>
              </a:rPr>
              <a:t> novo </a:t>
            </a:r>
            <a:r>
              <a:rPr lang="en-US" dirty="0" err="1">
                <a:latin typeface="Tahoma" panose="020B0604030504040204" pitchFamily="34" charset="0"/>
                <a:ea typeface="Tahoma" panose="020B0604030504040204" pitchFamily="34" charset="0"/>
                <a:cs typeface="Tahoma" panose="020B0604030504040204" pitchFamily="34" charset="0"/>
              </a:rPr>
              <a:t>znanje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koje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kompanija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kreira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postaje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znanje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sa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strateškom</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prednošću</a:t>
            </a:r>
            <a:r>
              <a:rPr lang="en-US" dirty="0">
                <a:latin typeface="Tahoma" panose="020B0604030504040204" pitchFamily="34" charset="0"/>
                <a:ea typeface="Tahoma" panose="020B0604030504040204" pitchFamily="34" charset="0"/>
                <a:cs typeface="Tahoma" panose="020B0604030504040204" pitchFamily="34" charset="0"/>
              </a:rPr>
              <a:t>. </a:t>
            </a:r>
          </a:p>
        </p:txBody>
      </p:sp>
    </p:spTree>
    <p:extLst>
      <p:ext uri="{BB962C8B-B14F-4D97-AF65-F5344CB8AC3E}">
        <p14:creationId xmlns:p14="http://schemas.microsoft.com/office/powerpoint/2010/main" val="364377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8000"/>
          </a:xfrm>
        </p:spPr>
        <p:txBody>
          <a:bodyPr>
            <a:normAutofit/>
          </a:bodyPr>
          <a:lstStyle/>
          <a:p>
            <a:pPr algn="just"/>
            <a:r>
              <a:rPr lang="en-US" dirty="0" err="1">
                <a:latin typeface="Tahoma" panose="020B0604030504040204" pitchFamily="34" charset="0"/>
                <a:ea typeface="Tahoma" panose="020B0604030504040204" pitchFamily="34" charset="0"/>
                <a:cs typeface="Tahoma" panose="020B0604030504040204" pitchFamily="34" charset="0"/>
              </a:rPr>
              <a:t>Kompanija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će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ostvariti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veći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uspeh</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samo</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ako</a:t>
            </a:r>
            <a:r>
              <a:rPr lang="en-US" dirty="0">
                <a:latin typeface="Tahoma" panose="020B0604030504040204" pitchFamily="34" charset="0"/>
                <a:ea typeface="Tahoma" panose="020B0604030504040204" pitchFamily="34" charset="0"/>
                <a:cs typeface="Tahoma" panose="020B0604030504040204" pitchFamily="34" charset="0"/>
              </a:rPr>
              <a:t> se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nivo</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usluga</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a:t>
            </a:r>
            <a:r>
              <a:rPr lang="en-US" dirty="0">
                <a:latin typeface="Tahoma" panose="020B0604030504040204" pitchFamily="34" charset="0"/>
                <a:ea typeface="Tahoma" panose="020B0604030504040204" pitchFamily="34" charset="0"/>
                <a:cs typeface="Tahoma" panose="020B0604030504040204" pitchFamily="34" charset="0"/>
              </a:rPr>
              <a:t> </a:t>
            </a:r>
            <a:r>
              <a:rPr lang="en-US" i="1" dirty="0" err="1" smtClean="0">
                <a:solidFill>
                  <a:srgbClr val="FFFF00"/>
                </a:solidFill>
                <a:latin typeface="Tahoma" panose="020B0604030504040204" pitchFamily="34" charset="0"/>
                <a:ea typeface="Tahoma" panose="020B0604030504040204" pitchFamily="34" charset="0"/>
                <a:cs typeface="Tahoma" panose="020B0604030504040204" pitchFamily="34" charset="0"/>
              </a:rPr>
              <a:t>sadržaj</a:t>
            </a:r>
            <a:r>
              <a:rPr lang="en-US" i="1" dirty="0" smtClean="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znanja</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povećava</a:t>
            </a:r>
            <a:r>
              <a:rPr lang="en-US" dirty="0" smtClean="0">
                <a:latin typeface="Tahoma" panose="020B0604030504040204" pitchFamily="34" charset="0"/>
                <a:ea typeface="Tahoma" panose="020B0604030504040204" pitchFamily="34" charset="0"/>
                <a:cs typeface="Tahoma" panose="020B0604030504040204" pitchFamily="34" charset="0"/>
              </a:rPr>
              <a:t>.</a:t>
            </a:r>
            <a:endParaRPr lang="sr-Latn-RS" dirty="0" smtClean="0">
              <a:latin typeface="Tahoma" panose="020B0604030504040204" pitchFamily="34" charset="0"/>
              <a:ea typeface="Tahoma" panose="020B0604030504040204" pitchFamily="34" charset="0"/>
              <a:cs typeface="Tahoma" panose="020B0604030504040204" pitchFamily="34" charset="0"/>
            </a:endParaRPr>
          </a:p>
          <a:p>
            <a:pPr algn="just"/>
            <a:r>
              <a:rPr lang="sr-Latn-RS" dirty="0" smtClean="0">
                <a:latin typeface="Tahoma" panose="020B0604030504040204" pitchFamily="34" charset="0"/>
                <a:ea typeface="Tahoma" panose="020B0604030504040204" pitchFamily="34" charset="0"/>
                <a:cs typeface="Tahoma" panose="020B0604030504040204" pitchFamily="34" charset="0"/>
              </a:rPr>
              <a:t>S</a:t>
            </a:r>
            <a:r>
              <a:rPr lang="en-US" dirty="0" err="1" smtClean="0">
                <a:latin typeface="Tahoma" panose="020B0604030504040204" pitchFamily="34" charset="0"/>
                <a:ea typeface="Tahoma" panose="020B0604030504040204" pitchFamily="34" charset="0"/>
                <a:cs typeface="Tahoma" panose="020B0604030504040204" pitchFamily="34" charset="0"/>
              </a:rPr>
              <a:t>trateško</a:t>
            </a:r>
            <a:r>
              <a:rPr lang="en-US" dirty="0" smtClean="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upravljanje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tokovima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znanja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tesno</a:t>
            </a:r>
            <a:r>
              <a:rPr lang="en-US" dirty="0">
                <a:latin typeface="Tahoma" panose="020B0604030504040204" pitchFamily="34" charset="0"/>
                <a:ea typeface="Tahoma" panose="020B0604030504040204" pitchFamily="34" charset="0"/>
                <a:cs typeface="Tahoma" panose="020B0604030504040204" pitchFamily="34" charset="0"/>
              </a:rPr>
              <a:t> je </a:t>
            </a:r>
            <a:r>
              <a:rPr lang="en-US" dirty="0" err="1">
                <a:latin typeface="Tahoma" panose="020B0604030504040204" pitchFamily="34" charset="0"/>
                <a:ea typeface="Tahoma" panose="020B0604030504040204" pitchFamily="34" charset="0"/>
                <a:cs typeface="Tahoma" panose="020B0604030504040204" pitchFamily="34" charset="0"/>
              </a:rPr>
              <a:t>povezano</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sa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informacionim</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tehnologijama</a:t>
            </a:r>
            <a:r>
              <a:rPr lang="en-US" dirty="0">
                <a:latin typeface="Tahoma" panose="020B0604030504040204" pitchFamily="34" charset="0"/>
                <a:ea typeface="Tahoma" panose="020B0604030504040204" pitchFamily="34" charset="0"/>
                <a:cs typeface="Tahoma" panose="020B0604030504040204" pitchFamily="34" charset="0"/>
              </a:rPr>
              <a:t>. Internet </a:t>
            </a:r>
            <a:r>
              <a:rPr lang="en-US" dirty="0" err="1">
                <a:latin typeface="Tahoma" panose="020B0604030504040204" pitchFamily="34" charset="0"/>
                <a:ea typeface="Tahoma" panose="020B0604030504040204" pitchFamily="34" charset="0"/>
                <a:cs typeface="Tahoma" panose="020B0604030504040204" pitchFamily="34" charset="0"/>
              </a:rPr>
              <a: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tehnologija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globalne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komunikacije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kao</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a:t>
            </a:r>
            <a:r>
              <a:rPr lang="en-US" dirty="0">
                <a:latin typeface="Tahoma" panose="020B0604030504040204" pitchFamily="34" charset="0"/>
                <a:ea typeface="Tahoma" panose="020B0604030504040204" pitchFamily="34" charset="0"/>
                <a:cs typeface="Tahoma" panose="020B0604030504040204" pitchFamily="34" charset="0"/>
              </a:rPr>
              <a:t> internet u </a:t>
            </a:r>
            <a:r>
              <a:rPr lang="en-US" dirty="0" err="1">
                <a:latin typeface="Tahoma" panose="020B0604030504040204" pitchFamily="34" charset="0"/>
                <a:ea typeface="Tahoma" panose="020B0604030504040204" pitchFamily="34" charset="0"/>
                <a:cs typeface="Tahoma" panose="020B0604030504040204" pitchFamily="34" charset="0"/>
              </a:rPr>
              <a:t>okviru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kompanije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su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kritični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faktori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za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uspeh</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kompanije</a:t>
            </a:r>
            <a:r>
              <a:rPr lang="en-US" dirty="0">
                <a:latin typeface="Tahoma" panose="020B0604030504040204" pitchFamily="34" charset="0"/>
                <a:ea typeface="Tahoma" panose="020B0604030504040204" pitchFamily="34" charset="0"/>
                <a:cs typeface="Tahoma" panose="020B0604030504040204" pitchFamily="34" charset="0"/>
              </a:rPr>
              <a:t> u </a:t>
            </a:r>
            <a:r>
              <a:rPr lang="en-US" dirty="0" err="1">
                <a:latin typeface="Tahoma" panose="020B0604030504040204" pitchFamily="34" charset="0"/>
                <a:ea typeface="Tahoma" panose="020B0604030504040204" pitchFamily="34" charset="0"/>
                <a:cs typeface="Tahoma" panose="020B0604030504040204" pitchFamily="34" charset="0"/>
              </a:rPr>
              <a:t>novoj</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ekonomiji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koja</a:t>
            </a:r>
            <a:r>
              <a:rPr lang="en-US" dirty="0">
                <a:latin typeface="Tahoma" panose="020B0604030504040204" pitchFamily="34" charset="0"/>
                <a:ea typeface="Tahoma" panose="020B0604030504040204" pitchFamily="34" charset="0"/>
                <a:cs typeface="Tahoma" panose="020B0604030504040204" pitchFamily="34" charset="0"/>
              </a:rPr>
              <a:t> se </a:t>
            </a:r>
            <a:r>
              <a:rPr lang="en-US" dirty="0" err="1">
                <a:latin typeface="Tahoma" panose="020B0604030504040204" pitchFamily="34" charset="0"/>
                <a:ea typeface="Tahoma" panose="020B0604030504040204" pitchFamily="34" charset="0"/>
                <a:cs typeface="Tahoma" panose="020B0604030504040204" pitchFamily="34" charset="0"/>
              </a:rPr>
              <a:t>zasniva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na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smtClean="0">
                <a:latin typeface="Tahoma" panose="020B0604030504040204" pitchFamily="34" charset="0"/>
                <a:ea typeface="Tahoma" panose="020B0604030504040204" pitchFamily="34" charset="0"/>
                <a:cs typeface="Tahoma" panose="020B0604030504040204" pitchFamily="34" charset="0"/>
              </a:rPr>
              <a:t>znanju</a:t>
            </a:r>
            <a:r>
              <a:rPr lang="sr-Latn-RS" dirty="0" smtClean="0">
                <a:latin typeface="Tahoma" panose="020B0604030504040204" pitchFamily="34" charset="0"/>
                <a:ea typeface="Tahoma" panose="020B0604030504040204" pitchFamily="34" charset="0"/>
                <a:cs typeface="Tahoma" panose="020B0604030504040204" pitchFamily="34" charset="0"/>
              </a:rPr>
              <a:t>.</a:t>
            </a:r>
          </a:p>
          <a:p>
            <a:pPr algn="just"/>
            <a:r>
              <a:rPr lang="en-US" dirty="0" err="1" smtClean="0">
                <a:latin typeface="Tahoma" panose="020B0604030504040204" pitchFamily="34" charset="0"/>
                <a:ea typeface="Tahoma" panose="020B0604030504040204" pitchFamily="34" charset="0"/>
                <a:cs typeface="Tahoma" panose="020B0604030504040204" pitchFamily="34" charset="0"/>
              </a:rPr>
              <a:t>Upravljanje</a:t>
            </a:r>
            <a:r>
              <a:rPr lang="en-US" dirty="0" smtClean="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znanjem</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obuhvata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organizacione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procese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koji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čine</a:t>
            </a:r>
            <a:r>
              <a:rPr lang="en-US" dirty="0">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sinergiju</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potencijala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informacine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tehnologije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kreativnih</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inovativnih</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potencijala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smtClean="0">
                <a:latin typeface="Tahoma" panose="020B0604030504040204" pitchFamily="34" charset="0"/>
                <a:ea typeface="Tahoma" panose="020B0604030504040204" pitchFamily="34" charset="0"/>
                <a:cs typeface="Tahoma" panose="020B0604030504040204" pitchFamily="34" charset="0"/>
              </a:rPr>
              <a:t>ljudi</a:t>
            </a:r>
            <a:r>
              <a:rPr lang="sr-Latn-RS" dirty="0" smtClean="0">
                <a:latin typeface="Tahoma" panose="020B0604030504040204" pitchFamily="34" charset="0"/>
                <a:ea typeface="Tahoma" panose="020B0604030504040204" pitchFamily="34" charset="0"/>
                <a:cs typeface="Tahoma" panose="020B0604030504040204" pitchFamily="34" charset="0"/>
              </a:rPr>
              <a:t>.</a:t>
            </a:r>
          </a:p>
          <a:p>
            <a:pPr algn="just"/>
            <a:r>
              <a:rPr lang="en-US" dirty="0" err="1">
                <a:latin typeface="Tahoma" panose="020B0604030504040204" pitchFamily="34" charset="0"/>
                <a:ea typeface="Tahoma" panose="020B0604030504040204" pitchFamily="34" charset="0"/>
                <a:cs typeface="Tahoma" panose="020B0604030504040204" pitchFamily="34" charset="0"/>
              </a:rPr>
              <a:t>Za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opstanak</a:t>
            </a:r>
            <a:r>
              <a:rPr lang="en-US" dirty="0">
                <a:latin typeface="Tahoma" panose="020B0604030504040204" pitchFamily="34" charset="0"/>
                <a:ea typeface="Tahoma" panose="020B0604030504040204" pitchFamily="34" charset="0"/>
                <a:cs typeface="Tahoma" panose="020B0604030504040204" pitchFamily="34" charset="0"/>
              </a:rPr>
              <a:t> u </a:t>
            </a:r>
            <a:r>
              <a:rPr lang="en-US" dirty="0" err="1">
                <a:latin typeface="Tahoma" panose="020B0604030504040204" pitchFamily="34" charset="0"/>
                <a:ea typeface="Tahoma" panose="020B0604030504040204" pitchFamily="34" charset="0"/>
                <a:cs typeface="Tahoma" panose="020B0604030504040204" pitchFamily="34" charset="0"/>
              </a:rPr>
              <a:t>turbulentnom</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okruženju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sinergija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tehnoloških</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intelektualnih</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resursa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postaje</a:t>
            </a:r>
            <a:r>
              <a:rPr lang="en-US" dirty="0">
                <a:latin typeface="Tahoma" panose="020B0604030504040204" pitchFamily="34" charset="0"/>
                <a:ea typeface="Tahoma" panose="020B0604030504040204" pitchFamily="34" charset="0"/>
                <a:cs typeface="Tahoma" panose="020B0604030504040204" pitchFamily="34" charset="0"/>
              </a:rPr>
              <a:t> model </a:t>
            </a:r>
            <a:r>
              <a:rPr lang="en-US" dirty="0" err="1">
                <a:latin typeface="Tahoma" panose="020B0604030504040204" pitchFamily="34" charset="0"/>
                <a:ea typeface="Tahoma" panose="020B0604030504040204" pitchFamily="34" charset="0"/>
                <a:cs typeface="Tahoma" panose="020B0604030504040204" pitchFamily="34" charset="0"/>
              </a:rPr>
              <a:t>za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strateško</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upravljanje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znanjem</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Informacione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tehnologije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su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zasnovane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na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znanju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omogućuju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smanjenje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troškova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veću</a:t>
            </a:r>
            <a:r>
              <a:rPr lang="en-US" dirty="0">
                <a:latin typeface="Tahoma" panose="020B0604030504040204" pitchFamily="34" charset="0"/>
                <a:ea typeface="Tahoma" panose="020B0604030504040204" pitchFamily="34" charset="0"/>
                <a:cs typeface="Tahoma" panose="020B0604030504040204" pitchFamily="34" charset="0"/>
              </a:rPr>
              <a:t> </a:t>
            </a:r>
            <a:r>
              <a:rPr lang="en-US" dirty="0" smtClean="0">
                <a:latin typeface="Tahoma" panose="020B0604030504040204" pitchFamily="34" charset="0"/>
                <a:ea typeface="Tahoma" panose="020B0604030504040204" pitchFamily="34" charset="0"/>
                <a:cs typeface="Tahoma" panose="020B0604030504040204" pitchFamily="34" charset="0"/>
              </a:rPr>
              <a:t>e</a:t>
            </a:r>
            <a:r>
              <a:rPr lang="sr-Latn-RS" dirty="0" smtClean="0">
                <a:latin typeface="Tahoma" panose="020B0604030504040204" pitchFamily="34" charset="0"/>
                <a:ea typeface="Tahoma" panose="020B0604030504040204" pitchFamily="34" charset="0"/>
                <a:cs typeface="Tahoma" panose="020B0604030504040204" pitchFamily="34" charset="0"/>
              </a:rPr>
              <a:t>fi</a:t>
            </a:r>
            <a:r>
              <a:rPr lang="en-US" dirty="0" err="1" smtClean="0">
                <a:latin typeface="Tahoma" panose="020B0604030504040204" pitchFamily="34" charset="0"/>
                <a:ea typeface="Tahoma" panose="020B0604030504040204" pitchFamily="34" charset="0"/>
                <a:cs typeface="Tahoma" panose="020B0604030504040204" pitchFamily="34" charset="0"/>
              </a:rPr>
              <a:t>kasnost</a:t>
            </a:r>
            <a:r>
              <a:rPr lang="en-US" dirty="0" smtClean="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smtClean="0">
                <a:latin typeface="Tahoma" panose="020B0604030504040204" pitchFamily="34" charset="0"/>
                <a:ea typeface="Tahoma" panose="020B0604030504040204" pitchFamily="34" charset="0"/>
                <a:cs typeface="Tahoma" panose="020B0604030504040204" pitchFamily="34" charset="0"/>
              </a:rPr>
              <a:t>pro</a:t>
            </a:r>
            <a:r>
              <a:rPr lang="sr-Latn-RS" dirty="0" smtClean="0">
                <a:latin typeface="Tahoma" panose="020B0604030504040204" pitchFamily="34" charset="0"/>
                <a:ea typeface="Tahoma" panose="020B0604030504040204" pitchFamily="34" charset="0"/>
                <a:cs typeface="Tahoma" panose="020B0604030504040204" pitchFamily="34" charset="0"/>
              </a:rPr>
              <a:t>fi</a:t>
            </a:r>
            <a:r>
              <a:rPr lang="en-US" dirty="0" err="1" smtClean="0">
                <a:latin typeface="Tahoma" panose="020B0604030504040204" pitchFamily="34" charset="0"/>
                <a:ea typeface="Tahoma" panose="020B0604030504040204" pitchFamily="34" charset="0"/>
                <a:cs typeface="Tahoma" panose="020B0604030504040204" pitchFamily="34" charset="0"/>
              </a:rPr>
              <a:t>tabilnost</a:t>
            </a:r>
            <a:r>
              <a:rPr lang="en-US" dirty="0" smtClean="0">
                <a:latin typeface="Tahoma" panose="020B0604030504040204" pitchFamily="34" charset="0"/>
                <a:ea typeface="Tahoma" panose="020B0604030504040204" pitchFamily="34" charset="0"/>
                <a:cs typeface="Tahoma" panose="020B0604030504040204" pitchFamily="34" charset="0"/>
              </a:rPr>
              <a:t>.</a:t>
            </a:r>
            <a:endParaRPr lang="sr-Latn-RS" dirty="0" smtClean="0">
              <a:latin typeface="Tahoma" panose="020B0604030504040204" pitchFamily="34" charset="0"/>
              <a:ea typeface="Tahoma" panose="020B0604030504040204" pitchFamily="34" charset="0"/>
              <a:cs typeface="Tahoma" panose="020B0604030504040204" pitchFamily="34" charset="0"/>
            </a:endParaRPr>
          </a:p>
          <a:p>
            <a:pPr algn="just"/>
            <a:r>
              <a:rPr lang="en-US" dirty="0" smtClean="0">
                <a:latin typeface="Tahoma" panose="020B0604030504040204" pitchFamily="34" charset="0"/>
                <a:ea typeface="Tahoma" panose="020B0604030504040204" pitchFamily="34" charset="0"/>
                <a:cs typeface="Tahoma" panose="020B0604030504040204" pitchFamily="34" charset="0"/>
              </a:rPr>
              <a:t>U </a:t>
            </a:r>
            <a:r>
              <a:rPr lang="en-US" dirty="0" err="1">
                <a:latin typeface="Tahoma" panose="020B0604030504040204" pitchFamily="34" charset="0"/>
                <a:ea typeface="Tahoma" panose="020B0604030504040204" pitchFamily="34" charset="0"/>
                <a:cs typeface="Tahoma" panose="020B0604030504040204" pitchFamily="34" charset="0"/>
              </a:rPr>
              <a:t>strategiji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svake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kompanije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stoji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prioritet</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kako</a:t>
            </a:r>
            <a:r>
              <a:rPr lang="en-US" dirty="0">
                <a:latin typeface="Tahoma" panose="020B0604030504040204" pitchFamily="34" charset="0"/>
                <a:ea typeface="Tahoma" panose="020B0604030504040204" pitchFamily="34" charset="0"/>
                <a:cs typeface="Tahoma" panose="020B0604030504040204" pitchFamily="34" charset="0"/>
              </a:rPr>
              <a:t> da se </a:t>
            </a:r>
            <a:r>
              <a:rPr lang="en-US" dirty="0" err="1">
                <a:latin typeface="Tahoma" panose="020B0604030504040204" pitchFamily="34" charset="0"/>
                <a:ea typeface="Tahoma" panose="020B0604030504040204" pitchFamily="34" charset="0"/>
                <a:cs typeface="Tahoma" panose="020B0604030504040204" pitchFamily="34" charset="0"/>
              </a:rPr>
              <a:t>sačuva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zaštiti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znanje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jer</a:t>
            </a:r>
            <a:r>
              <a:rPr lang="en-US" dirty="0">
                <a:latin typeface="Tahoma" panose="020B0604030504040204" pitchFamily="34" charset="0"/>
                <a:ea typeface="Tahoma" panose="020B0604030504040204" pitchFamily="34" charset="0"/>
                <a:cs typeface="Tahoma" panose="020B0604030504040204" pitchFamily="34" charset="0"/>
              </a:rPr>
              <a:t> to </a:t>
            </a:r>
            <a:r>
              <a:rPr lang="en-US" dirty="0" err="1">
                <a:latin typeface="Tahoma" panose="020B0604030504040204" pitchFamily="34" charset="0"/>
                <a:ea typeface="Tahoma" panose="020B0604030504040204" pitchFamily="34" charset="0"/>
                <a:cs typeface="Tahoma" panose="020B0604030504040204" pitchFamily="34" charset="0"/>
              </a:rPr>
              <a:t>znanje</a:t>
            </a:r>
            <a:r>
              <a:rPr lang="en-US" dirty="0">
                <a:latin typeface="Tahoma" panose="020B0604030504040204" pitchFamily="34" charset="0"/>
                <a:ea typeface="Tahoma" panose="020B0604030504040204" pitchFamily="34" charset="0"/>
                <a:cs typeface="Tahoma" panose="020B0604030504040204" pitchFamily="34" charset="0"/>
              </a:rPr>
              <a:t> u </a:t>
            </a:r>
            <a:r>
              <a:rPr lang="en-US" dirty="0" err="1">
                <a:latin typeface="Tahoma" panose="020B0604030504040204" pitchFamily="34" charset="0"/>
                <a:ea typeface="Tahoma" panose="020B0604030504040204" pitchFamily="34" charset="0"/>
                <a:cs typeface="Tahoma" panose="020B0604030504040204" pitchFamily="34" charset="0"/>
              </a:rPr>
              <a:t>svakom</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trenutku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može</a:t>
            </a:r>
            <a:r>
              <a:rPr lang="en-US" dirty="0">
                <a:latin typeface="Tahoma" panose="020B0604030504040204" pitchFamily="34" charset="0"/>
                <a:ea typeface="Tahoma" panose="020B0604030504040204" pitchFamily="34" charset="0"/>
                <a:cs typeface="Tahoma" panose="020B0604030504040204" pitchFamily="34" charset="0"/>
              </a:rPr>
              <a:t> da </a:t>
            </a:r>
            <a:r>
              <a:rPr lang="en-US" dirty="0" err="1">
                <a:latin typeface="Tahoma" panose="020B0604030504040204" pitchFamily="34" charset="0"/>
                <a:ea typeface="Tahoma" panose="020B0604030504040204" pitchFamily="34" charset="0"/>
                <a:cs typeface="Tahoma" panose="020B0604030504040204" pitchFamily="34" charset="0"/>
              </a:rPr>
              <a:t>pređe</a:t>
            </a:r>
            <a:r>
              <a:rPr lang="en-US" dirty="0">
                <a:latin typeface="Tahoma" panose="020B0604030504040204" pitchFamily="34" charset="0"/>
                <a:ea typeface="Tahoma" panose="020B0604030504040204" pitchFamily="34" charset="0"/>
                <a:cs typeface="Tahoma" panose="020B0604030504040204" pitchFamily="34" charset="0"/>
              </a:rPr>
              <a:t> u </a:t>
            </a:r>
            <a:r>
              <a:rPr lang="en-US" dirty="0" err="1">
                <a:latin typeface="Tahoma" panose="020B0604030504040204" pitchFamily="34" charset="0"/>
                <a:ea typeface="Tahoma" panose="020B0604030504040204" pitchFamily="34" charset="0"/>
                <a:cs typeface="Tahoma" panose="020B0604030504040204" pitchFamily="34" charset="0"/>
              </a:rPr>
              <a:t>konkurenciju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Prema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znanju</a:t>
            </a:r>
            <a:r>
              <a:rPr lang="en-US" dirty="0">
                <a:latin typeface="Tahoma" panose="020B0604030504040204" pitchFamily="34" charset="0"/>
                <a:ea typeface="Tahoma" panose="020B0604030504040204" pitchFamily="34" charset="0"/>
                <a:cs typeface="Tahoma" panose="020B0604030504040204" pitchFamily="34" charset="0"/>
              </a:rPr>
              <a:t> se </a:t>
            </a:r>
            <a:r>
              <a:rPr lang="en-US" dirty="0" err="1">
                <a:latin typeface="Tahoma" panose="020B0604030504040204" pitchFamily="34" charset="0"/>
                <a:ea typeface="Tahoma" panose="020B0604030504040204" pitchFamily="34" charset="0"/>
                <a:cs typeface="Tahoma" panose="020B0604030504040204" pitchFamily="34" charset="0"/>
              </a:rPr>
              <a:t>treba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ophoditi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kao</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prema</a:t>
            </a:r>
            <a:r>
              <a:rPr lang="en-US" dirty="0">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izvoru</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prednosti</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nad</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konkurencijom</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jer</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samo</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tako</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kompanije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mogu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biti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uspešnije</a:t>
            </a:r>
            <a:r>
              <a:rPr lang="en-US" dirty="0">
                <a:latin typeface="Tahoma" panose="020B0604030504040204" pitchFamily="34" charset="0"/>
                <a:ea typeface="Tahoma" panose="020B0604030504040204" pitchFamily="34" charset="0"/>
                <a:cs typeface="Tahoma" panose="020B0604030504040204" pitchFamily="34" charset="0"/>
              </a:rPr>
              <a:t> od </a:t>
            </a:r>
            <a:r>
              <a:rPr lang="en-US" dirty="0" err="1">
                <a:latin typeface="Tahoma" panose="020B0604030504040204" pitchFamily="34" charset="0"/>
                <a:ea typeface="Tahoma" panose="020B0604030504040204" pitchFamily="34" charset="0"/>
                <a:cs typeface="Tahoma" panose="020B0604030504040204" pitchFamily="34" charset="0"/>
              </a:rPr>
              <a:t>drugih</a:t>
            </a:r>
            <a:r>
              <a:rPr lang="en-US" dirty="0">
                <a:latin typeface="Tahoma" panose="020B0604030504040204" pitchFamily="34" charset="0"/>
                <a:ea typeface="Tahoma" panose="020B0604030504040204" pitchFamily="34" charset="0"/>
                <a:cs typeface="Tahoma" panose="020B0604030504040204" pitchFamily="34" charset="0"/>
              </a:rPr>
              <a:t>.</a:t>
            </a:r>
          </a:p>
        </p:txBody>
      </p:sp>
    </p:spTree>
    <p:extLst>
      <p:ext uri="{BB962C8B-B14F-4D97-AF65-F5344CB8AC3E}">
        <p14:creationId xmlns:p14="http://schemas.microsoft.com/office/powerpoint/2010/main" val="2285885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8000"/>
          </a:xfrm>
        </p:spPr>
        <p:txBody>
          <a:bodyPr>
            <a:normAutofit lnSpcReduction="10000"/>
          </a:bodyPr>
          <a:lstStyle/>
          <a:p>
            <a:pPr marL="0" indent="0" algn="ctr">
              <a:buNone/>
            </a:pPr>
            <a:r>
              <a:rPr lang="sr-Latn-RS" b="1" dirty="0" smtClean="0">
                <a:latin typeface="Tahoma" panose="020B0604030504040204" pitchFamily="34" charset="0"/>
                <a:ea typeface="Tahoma" panose="020B0604030504040204" pitchFamily="34" charset="0"/>
                <a:cs typeface="Tahoma" panose="020B0604030504040204" pitchFamily="34" charset="0"/>
              </a:rPr>
              <a:t>Menadžeri </a:t>
            </a:r>
            <a:r>
              <a:rPr lang="en-US" b="1" dirty="0" err="1" smtClean="0">
                <a:latin typeface="Tahoma" panose="020B0604030504040204" pitchFamily="34" charset="0"/>
                <a:ea typeface="Tahoma" panose="020B0604030504040204" pitchFamily="34" charset="0"/>
                <a:cs typeface="Tahoma" panose="020B0604030504040204" pitchFamily="34" charset="0"/>
              </a:rPr>
              <a:t>i</a:t>
            </a:r>
            <a:r>
              <a:rPr lang="en-US" b="1" dirty="0" smtClean="0">
                <a:latin typeface="Tahoma" panose="020B0604030504040204" pitchFamily="34" charset="0"/>
                <a:ea typeface="Tahoma" panose="020B0604030504040204" pitchFamily="34" charset="0"/>
                <a:cs typeface="Tahoma" panose="020B0604030504040204" pitchFamily="34" charset="0"/>
              </a:rPr>
              <a:t> </a:t>
            </a:r>
            <a:r>
              <a:rPr lang="sr-Latn-RS" b="1" dirty="0" smtClean="0">
                <a:latin typeface="Tahoma" panose="020B0604030504040204" pitchFamily="34" charset="0"/>
                <a:ea typeface="Tahoma" panose="020B0604030504040204" pitchFamily="34" charset="0"/>
                <a:cs typeface="Tahoma" panose="020B0604030504040204" pitchFamily="34" charset="0"/>
              </a:rPr>
              <a:t>vrednost informacija</a:t>
            </a:r>
          </a:p>
          <a:p>
            <a:pPr algn="just"/>
            <a:r>
              <a:rPr lang="sr-Latn-RS" i="1" dirty="0" smtClean="0">
                <a:solidFill>
                  <a:srgbClr val="FFFF00"/>
                </a:solidFill>
                <a:latin typeface="Tahoma" panose="020B0604030504040204" pitchFamily="34" charset="0"/>
                <a:ea typeface="Tahoma" panose="020B0604030504040204" pitchFamily="34" charset="0"/>
                <a:cs typeface="Tahoma" panose="020B0604030504040204" pitchFamily="34" charset="0"/>
              </a:rPr>
              <a:t>Informacija je materija i energija budućnosti.</a:t>
            </a:r>
          </a:p>
          <a:p>
            <a:pPr algn="just"/>
            <a:r>
              <a:rPr lang="sr-Latn-RS" dirty="0" smtClean="0">
                <a:latin typeface="Tahoma" panose="020B0604030504040204" pitchFamily="34" charset="0"/>
                <a:ea typeface="Tahoma" panose="020B0604030504040204" pitchFamily="34" charset="0"/>
                <a:cs typeface="Tahoma" panose="020B0604030504040204" pitchFamily="34" charset="0"/>
              </a:rPr>
              <a:t>Mnogi menadžeri skloni su da u informatici vide čarobni štapić i veruju kako je investicija u hardver dovoljna za uspeh u poslovanju. To se u načelu neće dogoditi, jer poslovni uspeh proizila</a:t>
            </a:r>
            <a:r>
              <a:rPr lang="en-US" dirty="0" smtClean="0">
                <a:latin typeface="Tahoma" panose="020B0604030504040204" pitchFamily="34" charset="0"/>
                <a:ea typeface="Tahoma" panose="020B0604030504040204" pitchFamily="34" charset="0"/>
                <a:cs typeface="Tahoma" panose="020B0604030504040204" pitchFamily="34" charset="0"/>
              </a:rPr>
              <a:t>z</a:t>
            </a:r>
            <a:r>
              <a:rPr lang="sr-Latn-RS" dirty="0" smtClean="0">
                <a:latin typeface="Tahoma" panose="020B0604030504040204" pitchFamily="34" charset="0"/>
                <a:ea typeface="Tahoma" panose="020B0604030504040204" pitchFamily="34" charset="0"/>
                <a:cs typeface="Tahoma" panose="020B0604030504040204" pitchFamily="34" charset="0"/>
              </a:rPr>
              <a:t>i iz poslovne strategije kompanije koja mora biti </a:t>
            </a:r>
            <a:r>
              <a:rPr lang="sr-Latn-RS" i="1" dirty="0" smtClean="0">
                <a:solidFill>
                  <a:srgbClr val="FFFF00"/>
                </a:solidFill>
                <a:latin typeface="Tahoma" panose="020B0604030504040204" pitchFamily="34" charset="0"/>
                <a:ea typeface="Tahoma" panose="020B0604030504040204" pitchFamily="34" charset="0"/>
                <a:cs typeface="Tahoma" panose="020B0604030504040204" pitchFamily="34" charset="0"/>
              </a:rPr>
              <a:t>inventivna</a:t>
            </a:r>
            <a:r>
              <a:rPr lang="sr-Latn-RS" dirty="0" smtClean="0">
                <a:latin typeface="Tahoma" panose="020B0604030504040204" pitchFamily="34" charset="0"/>
                <a:ea typeface="Tahoma" panose="020B0604030504040204" pitchFamily="34" charset="0"/>
                <a:cs typeface="Tahoma" panose="020B0604030504040204" pitchFamily="34" charset="0"/>
              </a:rPr>
              <a:t>.</a:t>
            </a:r>
          </a:p>
          <a:p>
            <a:pPr algn="just"/>
            <a:r>
              <a:rPr lang="sr-Latn-RS" dirty="0" smtClean="0">
                <a:latin typeface="Tahoma" panose="020B0604030504040204" pitchFamily="34" charset="0"/>
                <a:ea typeface="Tahoma" panose="020B0604030504040204" pitchFamily="34" charset="0"/>
                <a:cs typeface="Tahoma" panose="020B0604030504040204" pitchFamily="34" charset="0"/>
              </a:rPr>
              <a:t>Iz strategije potrebnih informacija može se izgraditi strategija informacionog sistema koji će takve informacije prikupljati, pohranjivati, obrađivati i dostavljati korisnicma informacionog sistema.</a:t>
            </a:r>
          </a:p>
          <a:p>
            <a:pPr algn="just"/>
            <a:r>
              <a:rPr lang="sr-Latn-RS" dirty="0" smtClean="0">
                <a:latin typeface="Tahoma" panose="020B0604030504040204" pitchFamily="34" charset="0"/>
                <a:ea typeface="Tahoma" panose="020B0604030504040204" pitchFamily="34" charset="0"/>
                <a:cs typeface="Tahoma" panose="020B0604030504040204" pitchFamily="34" charset="0"/>
              </a:rPr>
              <a:t>Strategija informacionog sistema mora poslužiti kao polazište u utvrđivanju tehnološke strategije kompanije, odgovarajući na pitanje kakva informaciono-komunikaciona rešenja (hardver i softver) su potrebna da bi se podržala celokupna strategija poslovanja.</a:t>
            </a:r>
          </a:p>
          <a:p>
            <a:pPr algn="just"/>
            <a:r>
              <a:rPr lang="sr-Latn-RS" dirty="0" smtClean="0">
                <a:latin typeface="Tahoma" panose="020B0604030504040204" pitchFamily="34" charset="0"/>
                <a:ea typeface="Tahoma" panose="020B0604030504040204" pitchFamily="34" charset="0"/>
                <a:cs typeface="Tahoma" panose="020B0604030504040204" pitchFamily="34" charset="0"/>
              </a:rPr>
              <a:t>Jedan od problema modernog menadžera je njegova neupoćenost u tehnološke mogućnosti koje nude informatičke kompanije kroz svoja rešenja.</a:t>
            </a:r>
            <a:endParaRPr lang="en-US"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0179935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8000"/>
          </a:xfrm>
        </p:spPr>
        <p:txBody>
          <a:bodyPr>
            <a:normAutofit/>
          </a:bodyPr>
          <a:lstStyle/>
          <a:p>
            <a:pPr algn="just"/>
            <a:r>
              <a:rPr lang="sr-Latn-RS" dirty="0" smtClean="0">
                <a:latin typeface="Tahoma" panose="020B0604030504040204" pitchFamily="34" charset="0"/>
                <a:ea typeface="Tahoma" panose="020B0604030504040204" pitchFamily="34" charset="0"/>
                <a:cs typeface="Tahoma" panose="020B0604030504040204" pitchFamily="34" charset="0"/>
              </a:rPr>
              <a:t>Menadžeri ne poznaju informacionu tehnologiju, a informatičari ne poznaju jezik menadžera. Menadžeri žele ekonomičnost, brzinu, efikasne procese, žele infrastrukturu koja će omogućiti efikasno poslovanje, žele informaciju kao strateško oružje a ne znaju šta sve tehnologija može ponuditi.</a:t>
            </a:r>
          </a:p>
          <a:p>
            <a:pPr algn="just"/>
            <a:r>
              <a:rPr lang="sr-Latn-RS" dirty="0" smtClean="0">
                <a:latin typeface="Tahoma" panose="020B0604030504040204" pitchFamily="34" charset="0"/>
                <a:ea typeface="Tahoma" panose="020B0604030504040204" pitchFamily="34" charset="0"/>
                <a:cs typeface="Tahoma" panose="020B0604030504040204" pitchFamily="34" charset="0"/>
              </a:rPr>
              <a:t>Informatičari često razmišljaju </a:t>
            </a:r>
            <a:r>
              <a:rPr lang="sr-Latn-RS" i="1" dirty="0" smtClean="0">
                <a:solidFill>
                  <a:srgbClr val="FFFF00"/>
                </a:solidFill>
                <a:latin typeface="Tahoma" panose="020B0604030504040204" pitchFamily="34" charset="0"/>
                <a:ea typeface="Tahoma" panose="020B0604030504040204" pitchFamily="34" charset="0"/>
                <a:cs typeface="Tahoma" panose="020B0604030504040204" pitchFamily="34" charset="0"/>
              </a:rPr>
              <a:t>logikom traženja </a:t>
            </a:r>
            <a:r>
              <a:rPr lang="sr-Latn-RS" dirty="0" smtClean="0">
                <a:latin typeface="Tahoma" panose="020B0604030504040204" pitchFamily="34" charset="0"/>
                <a:ea typeface="Tahoma" panose="020B0604030504040204" pitchFamily="34" charset="0"/>
                <a:cs typeface="Tahoma" panose="020B0604030504040204" pitchFamily="34" charset="0"/>
              </a:rPr>
              <a:t>najbolje moguće tehnologije, da ne bi bili odgovorni za moguće neuspehe.</a:t>
            </a:r>
          </a:p>
          <a:p>
            <a:pPr algn="just"/>
            <a:r>
              <a:rPr lang="sr-Latn-RS" dirty="0" smtClean="0">
                <a:latin typeface="Tahoma" panose="020B0604030504040204" pitchFamily="34" charset="0"/>
                <a:ea typeface="Tahoma" panose="020B0604030504040204" pitchFamily="34" charset="0"/>
                <a:cs typeface="Tahoma" panose="020B0604030504040204" pitchFamily="34" charset="0"/>
              </a:rPr>
              <a:t>Odgovor na ovu dilemu moderni menadžer može potražiti u boljem vlastitom obrazovanju.</a:t>
            </a:r>
          </a:p>
          <a:p>
            <a:pPr algn="just"/>
            <a:r>
              <a:rPr lang="sr-Latn-RS" dirty="0" smtClean="0">
                <a:latin typeface="Tahoma" panose="020B0604030504040204" pitchFamily="34" charset="0"/>
                <a:ea typeface="Tahoma" panose="020B0604030504040204" pitchFamily="34" charset="0"/>
                <a:cs typeface="Tahoma" panose="020B0604030504040204" pitchFamily="34" charset="0"/>
              </a:rPr>
              <a:t>Revizija informacionog sistema daje odgovor na pitanje da li je informatička investicija racionalna, podupire li menadžerske potrebe, podupire li ciljeve poslovne strategije i kako je unaprediti da bi to činila bolje.</a:t>
            </a:r>
          </a:p>
          <a:p>
            <a:pPr algn="just"/>
            <a:r>
              <a:rPr lang="sr-Latn-RS" dirty="0" smtClean="0">
                <a:latin typeface="Tahoma" panose="020B0604030504040204" pitchFamily="34" charset="0"/>
                <a:ea typeface="Tahoma" panose="020B0604030504040204" pitchFamily="34" charset="0"/>
                <a:cs typeface="Tahoma" panose="020B0604030504040204" pitchFamily="34" charset="0"/>
              </a:rPr>
              <a:t>Informacioni sistem je deo poslovanja kao svaki drugi podsistem organizacije koji treba staviti u funkciju poslovne strategije i pritom izmeriti njegovo delovanje i doprinos poslovanju, čineći ga racionalnim i troškovno osetljivim.</a:t>
            </a:r>
            <a:endParaRPr lang="en-US"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9623028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8000"/>
          </a:xfrm>
        </p:spPr>
        <p:txBody>
          <a:bodyPr>
            <a:normAutofit lnSpcReduction="10000"/>
          </a:bodyPr>
          <a:lstStyle/>
          <a:p>
            <a:pPr marL="0" indent="0" algn="ctr">
              <a:buNone/>
            </a:pPr>
            <a:r>
              <a:rPr lang="sr-Latn-RS" b="1" dirty="0" smtClean="0">
                <a:latin typeface="Tahoma" panose="020B0604030504040204" pitchFamily="34" charset="0"/>
                <a:ea typeface="Tahoma" panose="020B0604030504040204" pitchFamily="34" charset="0"/>
                <a:cs typeface="Tahoma" panose="020B0604030504040204" pitchFamily="34" charset="0"/>
              </a:rPr>
              <a:t>Rizici primene informacione tehnologije u poslovanju</a:t>
            </a:r>
          </a:p>
          <a:p>
            <a:pPr algn="just"/>
            <a:r>
              <a:rPr lang="en-US" dirty="0" err="1" smtClean="0">
                <a:latin typeface="Tahoma" panose="020B0604030504040204" pitchFamily="34" charset="0"/>
                <a:ea typeface="Tahoma" panose="020B0604030504040204" pitchFamily="34" charset="0"/>
                <a:cs typeface="Tahoma" panose="020B0604030504040204" pitchFamily="34" charset="0"/>
              </a:rPr>
              <a:t>Informacione</a:t>
            </a:r>
            <a:r>
              <a:rPr lang="en-US" dirty="0" smtClean="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tehnologije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su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danas</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više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neko</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ikada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izložene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najrazličitijim</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rizicima</a:t>
            </a:r>
            <a:r>
              <a:rPr lang="en-US" dirty="0">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Uzroci</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rizika</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mogu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biti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vrlo</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različiti</a:t>
            </a:r>
            <a:r>
              <a:rPr lang="en-US" dirty="0">
                <a:latin typeface="Tahoma" panose="020B0604030504040204" pitchFamily="34" charset="0"/>
                <a:ea typeface="Tahoma" panose="020B0604030504040204" pitchFamily="34" charset="0"/>
                <a:cs typeface="Tahoma" panose="020B0604030504040204" pitchFamily="34" charset="0"/>
              </a:rPr>
              <a:t>, a </a:t>
            </a:r>
            <a:r>
              <a:rPr lang="en-US" dirty="0" err="1">
                <a:latin typeface="Tahoma" panose="020B0604030504040204" pitchFamily="34" charset="0"/>
                <a:ea typeface="Tahoma" panose="020B0604030504040204" pitchFamily="34" charset="0"/>
                <a:cs typeface="Tahoma" panose="020B0604030504040204" pitchFamily="34" charset="0"/>
              </a:rPr>
              <a:t>njihove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posledice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izuzetno</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opasne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za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ostvarenje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ciljeva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organizacije</a:t>
            </a:r>
            <a:r>
              <a:rPr lang="en-US" dirty="0">
                <a:latin typeface="Tahoma" panose="020B0604030504040204" pitchFamily="34" charset="0"/>
                <a:ea typeface="Tahoma" panose="020B0604030504040204" pitchFamily="34" charset="0"/>
                <a:cs typeface="Tahoma" panose="020B0604030504040204" pitchFamily="34" charset="0"/>
              </a:rPr>
              <a:t>. </a:t>
            </a:r>
            <a:endParaRPr lang="sr-Latn-RS" dirty="0" smtClean="0">
              <a:latin typeface="Tahoma" panose="020B0604030504040204" pitchFamily="34" charset="0"/>
              <a:ea typeface="Tahoma" panose="020B0604030504040204" pitchFamily="34" charset="0"/>
              <a:cs typeface="Tahoma" panose="020B0604030504040204" pitchFamily="34" charset="0"/>
            </a:endParaRPr>
          </a:p>
          <a:p>
            <a:pPr algn="just"/>
            <a:r>
              <a:rPr lang="en-US" dirty="0">
                <a:latin typeface="Tahoma" panose="020B0604030504040204" pitchFamily="34" charset="0"/>
                <a:ea typeface="Tahoma" panose="020B0604030504040204" pitchFamily="34" charset="0"/>
                <a:cs typeface="Tahoma" panose="020B0604030504040204" pitchFamily="34" charset="0"/>
              </a:rPr>
              <a:t>U </a:t>
            </a:r>
            <a:r>
              <a:rPr lang="en-US" dirty="0" err="1">
                <a:latin typeface="Tahoma" panose="020B0604030504040204" pitchFamily="34" charset="0"/>
                <a:ea typeface="Tahoma" panose="020B0604030504040204" pitchFamily="34" charset="0"/>
                <a:cs typeface="Tahoma" panose="020B0604030504040204" pitchFamily="34" charset="0"/>
              </a:rPr>
              <a:t>većini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organizacija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nedostaju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adekvanti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formalni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procesi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upravljanja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rizicima</a:t>
            </a:r>
            <a:r>
              <a:rPr lang="en-US" dirty="0" smtClean="0">
                <a:latin typeface="Tahoma" panose="020B0604030504040204" pitchFamily="34" charset="0"/>
                <a:ea typeface="Tahoma" panose="020B0604030504040204" pitchFamily="34" charset="0"/>
                <a:cs typeface="Tahoma" panose="020B0604030504040204" pitchFamily="34" charset="0"/>
              </a:rPr>
              <a:t>.</a:t>
            </a:r>
            <a:r>
              <a:rPr lang="sr-Latn-RS" dirty="0" smtClean="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Stoga</a:t>
            </a:r>
            <a:r>
              <a:rPr lang="en-US" dirty="0">
                <a:latin typeface="Tahoma" panose="020B0604030504040204" pitchFamily="34" charset="0"/>
                <a:ea typeface="Tahoma" panose="020B0604030504040204" pitchFamily="34" charset="0"/>
                <a:cs typeface="Tahoma" panose="020B0604030504040204" pitchFamily="34" charset="0"/>
              </a:rPr>
              <a:t> je </a:t>
            </a:r>
            <a:r>
              <a:rPr lang="en-US" dirty="0" err="1">
                <a:latin typeface="Tahoma" panose="020B0604030504040204" pitchFamily="34" charset="0"/>
                <a:ea typeface="Tahoma" panose="020B0604030504040204" pitchFamily="34" charset="0"/>
                <a:cs typeface="Tahoma" panose="020B0604030504040204" pitchFamily="34" charset="0"/>
              </a:rPr>
              <a:t>potrebno</a:t>
            </a:r>
            <a:r>
              <a:rPr lang="en-US" dirty="0">
                <a:latin typeface="Tahoma" panose="020B0604030504040204" pitchFamily="34" charset="0"/>
                <a:ea typeface="Tahoma" panose="020B0604030504040204" pitchFamily="34" charset="0"/>
                <a:cs typeface="Tahoma" panose="020B0604030504040204" pitchFamily="34" charset="0"/>
              </a:rPr>
              <a:t> da </a:t>
            </a:r>
            <a:r>
              <a:rPr lang="en-US" dirty="0" err="1">
                <a:latin typeface="Tahoma" panose="020B0604030504040204" pitchFamily="34" charset="0"/>
                <a:ea typeface="Tahoma" panose="020B0604030504040204" pitchFamily="34" charset="0"/>
                <a:cs typeface="Tahoma" panose="020B0604030504040204" pitchFamily="34" charset="0"/>
              </a:rPr>
              <a:t>sve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organizacije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ustanove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efektivne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efikasne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procese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smtClean="0">
                <a:latin typeface="Tahoma" panose="020B0604030504040204" pitchFamily="34" charset="0"/>
                <a:ea typeface="Tahoma" panose="020B0604030504040204" pitchFamily="34" charset="0"/>
                <a:cs typeface="Tahoma" panose="020B0604030504040204" pitchFamily="34" charset="0"/>
              </a:rPr>
              <a:t>upravljanja</a:t>
            </a:r>
            <a:r>
              <a:rPr lang="en-US" dirty="0" smtClean="0">
                <a:latin typeface="Tahoma" panose="020B0604030504040204" pitchFamily="34" charset="0"/>
                <a:ea typeface="Tahoma" panose="020B0604030504040204" pitchFamily="34" charset="0"/>
                <a:cs typeface="Tahoma" panose="020B0604030504040204" pitchFamily="34" charset="0"/>
              </a:rPr>
              <a:t> </a:t>
            </a:r>
            <a:r>
              <a:rPr lang="en-US" dirty="0">
                <a:latin typeface="Tahoma" panose="020B0604030504040204" pitchFamily="34" charset="0"/>
                <a:ea typeface="Tahoma" panose="020B0604030504040204" pitchFamily="34" charset="0"/>
                <a:cs typeface="Tahoma" panose="020B0604030504040204" pitchFamily="34" charset="0"/>
              </a:rPr>
              <a:t>IT </a:t>
            </a:r>
            <a:r>
              <a:rPr lang="en-US" dirty="0" err="1">
                <a:latin typeface="Tahoma" panose="020B0604030504040204" pitchFamily="34" charset="0"/>
                <a:ea typeface="Tahoma" panose="020B0604030504040204" pitchFamily="34" charset="0"/>
                <a:cs typeface="Tahoma" panose="020B0604030504040204" pitchFamily="34" charset="0"/>
              </a:rPr>
              <a:t>rizicima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bazirane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na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profesionalnim</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okvirima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a:t>
            </a:r>
            <a:r>
              <a:rPr lang="en-US" dirty="0">
                <a:latin typeface="Tahoma" panose="020B0604030504040204" pitchFamily="34" charset="0"/>
                <a:ea typeface="Tahoma" panose="020B0604030504040204" pitchFamily="34" charset="0"/>
                <a:cs typeface="Tahoma" panose="020B0604030504040204" pitchFamily="34" charset="0"/>
              </a:rPr>
              <a:t> ISO </a:t>
            </a:r>
            <a:r>
              <a:rPr lang="en-US" dirty="0" err="1">
                <a:latin typeface="Tahoma" panose="020B0604030504040204" pitchFamily="34" charset="0"/>
                <a:ea typeface="Tahoma" panose="020B0604030504040204" pitchFamily="34" charset="0"/>
                <a:cs typeface="Tahoma" panose="020B0604030504040204" pitchFamily="34" charset="0"/>
              </a:rPr>
              <a:t>standardima</a:t>
            </a:r>
            <a:r>
              <a:rPr lang="en-US" dirty="0" smtClean="0">
                <a:latin typeface="Tahoma" panose="020B0604030504040204" pitchFamily="34" charset="0"/>
                <a:ea typeface="Tahoma" panose="020B0604030504040204" pitchFamily="34" charset="0"/>
                <a:cs typeface="Tahoma" panose="020B0604030504040204" pitchFamily="34" charset="0"/>
              </a:rPr>
              <a:t>.</a:t>
            </a:r>
            <a:endParaRPr lang="sr-Latn-RS" dirty="0" smtClean="0">
              <a:latin typeface="Tahoma" panose="020B0604030504040204" pitchFamily="34" charset="0"/>
              <a:ea typeface="Tahoma" panose="020B0604030504040204" pitchFamily="34" charset="0"/>
              <a:cs typeface="Tahoma" panose="020B0604030504040204" pitchFamily="34" charset="0"/>
            </a:endParaRPr>
          </a:p>
          <a:p>
            <a:pPr algn="just"/>
            <a:r>
              <a:rPr lang="en-US" dirty="0" err="1">
                <a:latin typeface="Tahoma" panose="020B0604030504040204" pitchFamily="34" charset="0"/>
                <a:ea typeface="Tahoma" panose="020B0604030504040204" pitchFamily="34" charset="0"/>
                <a:cs typeface="Tahoma" panose="020B0604030504040204" pitchFamily="34" charset="0"/>
              </a:rPr>
              <a:t>Upravlajnje</a:t>
            </a:r>
            <a:r>
              <a:rPr lang="en-US" dirty="0">
                <a:latin typeface="Tahoma" panose="020B0604030504040204" pitchFamily="34" charset="0"/>
                <a:ea typeface="Tahoma" panose="020B0604030504040204" pitchFamily="34" charset="0"/>
                <a:cs typeface="Tahoma" panose="020B0604030504040204" pitchFamily="34" charset="0"/>
              </a:rPr>
              <a:t> IT </a:t>
            </a:r>
            <a:r>
              <a:rPr lang="en-US" dirty="0" err="1">
                <a:latin typeface="Tahoma" panose="020B0604030504040204" pitchFamily="34" charset="0"/>
                <a:ea typeface="Tahoma" panose="020B0604030504040204" pitchFamily="34" charset="0"/>
                <a:cs typeface="Tahoma" panose="020B0604030504040204" pitchFamily="34" charset="0"/>
              </a:rPr>
              <a:t>rizikom</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nije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proizvod</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koji</a:t>
            </a:r>
            <a:r>
              <a:rPr lang="en-US" dirty="0">
                <a:latin typeface="Tahoma" panose="020B0604030504040204" pitchFamily="34" charset="0"/>
                <a:ea typeface="Tahoma" panose="020B0604030504040204" pitchFamily="34" charset="0"/>
                <a:cs typeface="Tahoma" panose="020B0604030504040204" pitchFamily="34" charset="0"/>
              </a:rPr>
              <a:t> se </a:t>
            </a:r>
            <a:r>
              <a:rPr lang="en-US" dirty="0" err="1">
                <a:latin typeface="Tahoma" panose="020B0604030504040204" pitchFamily="34" charset="0"/>
                <a:ea typeface="Tahoma" panose="020B0604030504040204" pitchFamily="34" charset="0"/>
                <a:cs typeface="Tahoma" panose="020B0604030504040204" pitchFamily="34" charset="0"/>
              </a:rPr>
              <a:t>kupuje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ili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politika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koja</a:t>
            </a:r>
            <a:r>
              <a:rPr lang="en-US" dirty="0">
                <a:latin typeface="Tahoma" panose="020B0604030504040204" pitchFamily="34" charset="0"/>
                <a:ea typeface="Tahoma" panose="020B0604030504040204" pitchFamily="34" charset="0"/>
                <a:cs typeface="Tahoma" panose="020B0604030504040204" pitchFamily="34" charset="0"/>
              </a:rPr>
              <a:t> se </a:t>
            </a:r>
            <a:r>
              <a:rPr lang="en-US" dirty="0" err="1">
                <a:latin typeface="Tahoma" panose="020B0604030504040204" pitchFamily="34" charset="0"/>
                <a:ea typeface="Tahoma" panose="020B0604030504040204" pitchFamily="34" charset="0"/>
                <a:cs typeface="Tahoma" panose="020B0604030504040204" pitchFamily="34" charset="0"/>
              </a:rPr>
              <a:t>uvodi</a:t>
            </a:r>
            <a:r>
              <a:rPr lang="en-US" dirty="0">
                <a:latin typeface="Tahoma" panose="020B0604030504040204" pitchFamily="34" charset="0"/>
                <a:ea typeface="Tahoma" panose="020B0604030504040204" pitchFamily="34" charset="0"/>
                <a:cs typeface="Tahoma" panose="020B0604030504040204" pitchFamily="34" charset="0"/>
              </a:rPr>
              <a:t>. To je </a:t>
            </a:r>
            <a:r>
              <a:rPr lang="en-US" dirty="0" err="1">
                <a:latin typeface="Tahoma" panose="020B0604030504040204" pitchFamily="34" charset="0"/>
                <a:ea typeface="Tahoma" panose="020B0604030504040204" pitchFamily="34" charset="0"/>
                <a:cs typeface="Tahoma" panose="020B0604030504040204" pitchFamily="34" charset="0"/>
              </a:rPr>
              <a:t>proces</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upravljanja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poslovnim</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rizikom</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koji</a:t>
            </a:r>
            <a:r>
              <a:rPr lang="en-US" dirty="0">
                <a:latin typeface="Tahoma" panose="020B0604030504040204" pitchFamily="34" charset="0"/>
                <a:ea typeface="Tahoma" panose="020B0604030504040204" pitchFamily="34" charset="0"/>
                <a:cs typeface="Tahoma" panose="020B0604030504040204" pitchFamily="34" charset="0"/>
              </a:rPr>
              <a:t> se mora </a:t>
            </a:r>
            <a:r>
              <a:rPr lang="en-US" dirty="0" err="1">
                <a:latin typeface="Tahoma" panose="020B0604030504040204" pitchFamily="34" charset="0"/>
                <a:ea typeface="Tahoma" panose="020B0604030504040204" pitchFamily="34" charset="0"/>
                <a:cs typeface="Tahoma" panose="020B0604030504040204" pitchFamily="34" charset="0"/>
              </a:rPr>
              <a:t>obavljati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stalno</a:t>
            </a:r>
            <a:r>
              <a:rPr lang="en-US" dirty="0" smtClean="0">
                <a:latin typeface="Tahoma" panose="020B0604030504040204" pitchFamily="34" charset="0"/>
                <a:ea typeface="Tahoma" panose="020B0604030504040204" pitchFamily="34" charset="0"/>
                <a:cs typeface="Tahoma" panose="020B0604030504040204" pitchFamily="34" charset="0"/>
              </a:rPr>
              <a:t>.</a:t>
            </a:r>
            <a:endParaRPr lang="sr-Latn-RS" dirty="0" smtClean="0">
              <a:latin typeface="Tahoma" panose="020B0604030504040204" pitchFamily="34" charset="0"/>
              <a:ea typeface="Tahoma" panose="020B0604030504040204" pitchFamily="34" charset="0"/>
              <a:cs typeface="Tahoma" panose="020B0604030504040204" pitchFamily="34" charset="0"/>
            </a:endParaRPr>
          </a:p>
          <a:p>
            <a:pPr algn="just"/>
            <a:r>
              <a:rPr lang="en-US" dirty="0" err="1">
                <a:latin typeface="Tahoma" panose="020B0604030504040204" pitchFamily="34" charset="0"/>
                <a:ea typeface="Tahoma" panose="020B0604030504040204" pitchFamily="34" charset="0"/>
                <a:cs typeface="Tahoma" panose="020B0604030504040204" pitchFamily="34" charset="0"/>
              </a:rPr>
              <a:t>Upravljanje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rizikom</a:t>
            </a:r>
            <a:r>
              <a:rPr lang="en-US" dirty="0">
                <a:latin typeface="Tahoma" panose="020B0604030504040204" pitchFamily="34" charset="0"/>
                <a:ea typeface="Tahoma" panose="020B0604030504040204" pitchFamily="34" charset="0"/>
                <a:cs typeface="Tahoma" panose="020B0604030504040204" pitchFamily="34" charset="0"/>
              </a:rPr>
              <a:t> se </a:t>
            </a:r>
            <a:r>
              <a:rPr lang="en-US" dirty="0" err="1">
                <a:latin typeface="Tahoma" panose="020B0604030504040204" pitchFamily="34" charset="0"/>
                <a:ea typeface="Tahoma" panose="020B0604030504040204" pitchFamily="34" charset="0"/>
                <a:cs typeface="Tahoma" panose="020B0604030504040204" pitchFamily="34" charset="0"/>
              </a:rPr>
              <a:t>primenjuje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na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čitav</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spektar</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aktivnosti</a:t>
            </a:r>
            <a:r>
              <a:rPr lang="en-US" dirty="0">
                <a:latin typeface="Tahoma" panose="020B0604030504040204" pitchFamily="34" charset="0"/>
                <a:ea typeface="Tahoma" panose="020B0604030504040204" pitchFamily="34" charset="0"/>
                <a:cs typeface="Tahoma" panose="020B0604030504040204" pitchFamily="34" charset="0"/>
              </a:rPr>
              <a:t> u </a:t>
            </a:r>
            <a:r>
              <a:rPr lang="en-US" dirty="0" err="1">
                <a:latin typeface="Tahoma" panose="020B0604030504040204" pitchFamily="34" charset="0"/>
                <a:ea typeface="Tahoma" panose="020B0604030504040204" pitchFamily="34" charset="0"/>
                <a:cs typeface="Tahoma" panose="020B0604030504040204" pitchFamily="34" charset="0"/>
              </a:rPr>
              <a:t>okviru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organizacije</a:t>
            </a:r>
            <a:r>
              <a:rPr lang="en-US" dirty="0">
                <a:latin typeface="Tahoma" panose="020B0604030504040204" pitchFamily="34" charset="0"/>
                <a:ea typeface="Tahoma" panose="020B0604030504040204" pitchFamily="34" charset="0"/>
                <a:cs typeface="Tahoma" panose="020B0604030504040204" pitchFamily="34" charset="0"/>
              </a:rPr>
              <a:t>, ne </a:t>
            </a:r>
            <a:r>
              <a:rPr lang="en-US" dirty="0" err="1">
                <a:latin typeface="Tahoma" panose="020B0604030504040204" pitchFamily="34" charset="0"/>
                <a:ea typeface="Tahoma" panose="020B0604030504040204" pitchFamily="34" charset="0"/>
                <a:cs typeface="Tahoma" panose="020B0604030504040204" pitchFamily="34" charset="0"/>
              </a:rPr>
              <a:t>samo</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na</a:t>
            </a:r>
            <a:r>
              <a:rPr lang="en-US" dirty="0">
                <a:latin typeface="Tahoma" panose="020B0604030504040204" pitchFamily="34" charset="0"/>
                <a:ea typeface="Tahoma" panose="020B0604030504040204" pitchFamily="34" charset="0"/>
                <a:cs typeface="Tahoma" panose="020B0604030504040204" pitchFamily="34" charset="0"/>
              </a:rPr>
              <a:t> IT </a:t>
            </a:r>
            <a:r>
              <a:rPr lang="en-US" dirty="0" err="1">
                <a:latin typeface="Tahoma" panose="020B0604030504040204" pitchFamily="34" charset="0"/>
                <a:ea typeface="Tahoma" panose="020B0604030504040204" pitchFamily="34" charset="0"/>
                <a:cs typeface="Tahoma" panose="020B0604030504040204" pitchFamily="34" charset="0"/>
              </a:rPr>
              <a:t>aplikaciju</a:t>
            </a:r>
            <a:r>
              <a:rPr lang="en-US" dirty="0">
                <a:latin typeface="Tahoma" panose="020B0604030504040204" pitchFamily="34" charset="0"/>
                <a:ea typeface="Tahoma" panose="020B0604030504040204" pitchFamily="34" charset="0"/>
                <a:cs typeface="Tahoma" panose="020B0604030504040204" pitchFamily="34" charset="0"/>
              </a:rPr>
              <a:t>. IT se ne </a:t>
            </a:r>
            <a:r>
              <a:rPr lang="en-US" dirty="0" err="1">
                <a:latin typeface="Tahoma" panose="020B0604030504040204" pitchFamily="34" charset="0"/>
                <a:ea typeface="Tahoma" panose="020B0604030504040204" pitchFamily="34" charset="0"/>
                <a:cs typeface="Tahoma" panose="020B0604030504040204" pitchFamily="34" charset="0"/>
              </a:rPr>
              <a:t>može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posmatrati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izolovano</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već</a:t>
            </a:r>
            <a:r>
              <a:rPr lang="en-US" dirty="0">
                <a:latin typeface="Tahoma" panose="020B0604030504040204" pitchFamily="34" charset="0"/>
                <a:ea typeface="Tahoma" panose="020B0604030504040204" pitchFamily="34" charset="0"/>
                <a:cs typeface="Tahoma" panose="020B0604030504040204" pitchFamily="34" charset="0"/>
              </a:rPr>
              <a:t> mora </a:t>
            </a:r>
            <a:r>
              <a:rPr lang="en-US" dirty="0" err="1">
                <a:latin typeface="Tahoma" panose="020B0604030504040204" pitchFamily="34" charset="0"/>
                <a:ea typeface="Tahoma" panose="020B0604030504040204" pitchFamily="34" charset="0"/>
                <a:cs typeface="Tahoma" panose="020B0604030504040204" pitchFamily="34" charset="0"/>
              </a:rPr>
              <a:t>biti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tretirano</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kao</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integralni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deo</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svih</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poslovnih</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smtClean="0">
                <a:latin typeface="Tahoma" panose="020B0604030504040204" pitchFamily="34" charset="0"/>
                <a:ea typeface="Tahoma" panose="020B0604030504040204" pitchFamily="34" charset="0"/>
                <a:cs typeface="Tahoma" panose="020B0604030504040204" pitchFamily="34" charset="0"/>
              </a:rPr>
              <a:t>procesa</a:t>
            </a:r>
            <a:r>
              <a:rPr lang="sr-Latn-RS" dirty="0" smtClean="0">
                <a:latin typeface="Tahoma" panose="020B0604030504040204" pitchFamily="34" charset="0"/>
                <a:ea typeface="Tahoma" panose="020B0604030504040204" pitchFamily="34" charset="0"/>
                <a:cs typeface="Tahoma" panose="020B0604030504040204" pitchFamily="34" charset="0"/>
              </a:rPr>
              <a:t>.</a:t>
            </a:r>
          </a:p>
          <a:p>
            <a:pPr algn="just"/>
            <a:r>
              <a:rPr lang="en-US" dirty="0">
                <a:latin typeface="Tahoma" panose="020B0604030504040204" pitchFamily="34" charset="0"/>
                <a:ea typeface="Tahoma" panose="020B0604030504040204" pitchFamily="34" charset="0"/>
                <a:cs typeface="Tahoma" panose="020B0604030504040204" pitchFamily="34" charset="0"/>
              </a:rPr>
              <a:t>IT </a:t>
            </a:r>
            <a:r>
              <a:rPr lang="en-US" dirty="0" err="1">
                <a:latin typeface="Tahoma" panose="020B0604030504040204" pitchFamily="34" charset="0"/>
                <a:ea typeface="Tahoma" panose="020B0604030504040204" pitchFamily="34" charset="0"/>
                <a:cs typeface="Tahoma" panose="020B0604030504040204" pitchFamily="34" charset="0"/>
              </a:rPr>
              <a:t>rizik</a:t>
            </a:r>
            <a:r>
              <a:rPr lang="en-US" dirty="0">
                <a:latin typeface="Tahoma" panose="020B0604030504040204" pitchFamily="34" charset="0"/>
                <a:ea typeface="Tahoma" panose="020B0604030504040204" pitchFamily="34" charset="0"/>
                <a:cs typeface="Tahoma" panose="020B0604030504040204" pitchFamily="34" charset="0"/>
              </a:rPr>
              <a:t> je </a:t>
            </a:r>
            <a:r>
              <a:rPr lang="en-US" dirty="0" err="1">
                <a:latin typeface="Tahoma" panose="020B0604030504040204" pitchFamily="34" charset="0"/>
                <a:ea typeface="Tahoma" panose="020B0604030504040204" pitchFamily="34" charset="0"/>
                <a:cs typeface="Tahoma" panose="020B0604030504040204" pitchFamily="34" charset="0"/>
              </a:rPr>
              <a:t>potencijalna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mogućnost</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dešavanja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neke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pretnje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koja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može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štetno</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delovati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na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organizaciju</a:t>
            </a:r>
            <a:r>
              <a:rPr lang="en-US" dirty="0">
                <a:latin typeface="Tahoma" panose="020B0604030504040204" pitchFamily="34" charset="0"/>
                <a:ea typeface="Tahoma" panose="020B0604030504040204" pitchFamily="34" charset="0"/>
                <a:cs typeface="Tahoma" panose="020B0604030504040204" pitchFamily="34" charset="0"/>
              </a:rPr>
              <a:t>. </a:t>
            </a:r>
          </a:p>
        </p:txBody>
      </p:sp>
    </p:spTree>
    <p:extLst>
      <p:ext uri="{BB962C8B-B14F-4D97-AF65-F5344CB8AC3E}">
        <p14:creationId xmlns:p14="http://schemas.microsoft.com/office/powerpoint/2010/main" val="14437121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8000"/>
          </a:xfrm>
        </p:spPr>
        <p:txBody>
          <a:bodyPr>
            <a:normAutofit/>
          </a:bodyPr>
          <a:lstStyle/>
          <a:p>
            <a:pPr algn="just"/>
            <a:r>
              <a:rPr lang="en-US" dirty="0" err="1">
                <a:latin typeface="Tahoma" panose="020B0604030504040204" pitchFamily="34" charset="0"/>
                <a:ea typeface="Tahoma" panose="020B0604030504040204" pitchFamily="34" charset="0"/>
                <a:cs typeface="Tahoma" panose="020B0604030504040204" pitchFamily="34" charset="0"/>
              </a:rPr>
              <a:t>Razni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događaji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ili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incidenti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koje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prouzrokuju</a:t>
            </a:r>
            <a:r>
              <a:rPr lang="en-US" dirty="0">
                <a:latin typeface="Tahoma" panose="020B0604030504040204" pitchFamily="34" charset="0"/>
                <a:ea typeface="Tahoma" panose="020B0604030504040204" pitchFamily="34" charset="0"/>
                <a:cs typeface="Tahoma" panose="020B0604030504040204" pitchFamily="34" charset="0"/>
              </a:rPr>
              <a:t> IT </a:t>
            </a:r>
            <a:r>
              <a:rPr lang="en-US" dirty="0" err="1">
                <a:latin typeface="Tahoma" panose="020B0604030504040204" pitchFamily="34" charset="0"/>
                <a:ea typeface="Tahoma" panose="020B0604030504040204" pitchFamily="34" charset="0"/>
                <a:cs typeface="Tahoma" panose="020B0604030504040204" pitchFamily="34" charset="0"/>
              </a:rPr>
              <a:t>rizici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mogu</a:t>
            </a:r>
            <a:r>
              <a:rPr lang="en-US" dirty="0">
                <a:latin typeface="Tahoma" panose="020B0604030504040204" pitchFamily="34" charset="0"/>
                <a:ea typeface="Tahoma" panose="020B0604030504040204" pitchFamily="34" charset="0"/>
                <a:cs typeface="Tahoma" panose="020B0604030504040204" pitchFamily="34" charset="0"/>
              </a:rPr>
              <a:t> da </a:t>
            </a:r>
            <a:r>
              <a:rPr lang="en-US" dirty="0" err="1">
                <a:latin typeface="Tahoma" panose="020B0604030504040204" pitchFamily="34" charset="0"/>
                <a:ea typeface="Tahoma" panose="020B0604030504040204" pitchFamily="34" charset="0"/>
                <a:cs typeface="Tahoma" panose="020B0604030504040204" pitchFamily="34" charset="0"/>
              </a:rPr>
              <a:t>izazovu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negativne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uticaje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na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poslovne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procese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ili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misije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te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organizacije</a:t>
            </a:r>
            <a:r>
              <a:rPr lang="en-US" dirty="0">
                <a:latin typeface="Tahoma" panose="020B0604030504040204" pitchFamily="34" charset="0"/>
                <a:ea typeface="Tahoma" panose="020B0604030504040204" pitchFamily="34" charset="0"/>
                <a:cs typeface="Tahoma" panose="020B0604030504040204" pitchFamily="34" charset="0"/>
              </a:rPr>
              <a:t>, u </a:t>
            </a:r>
            <a:r>
              <a:rPr lang="en-US" dirty="0" err="1">
                <a:latin typeface="Tahoma" panose="020B0604030504040204" pitchFamily="34" charset="0"/>
                <a:ea typeface="Tahoma" panose="020B0604030504040204" pitchFamily="34" charset="0"/>
                <a:cs typeface="Tahoma" panose="020B0604030504040204" pitchFamily="34" charset="0"/>
              </a:rPr>
              <a:t>rasponu</a:t>
            </a:r>
            <a:r>
              <a:rPr lang="en-US" dirty="0">
                <a:latin typeface="Tahoma" panose="020B0604030504040204" pitchFamily="34" charset="0"/>
                <a:ea typeface="Tahoma" panose="020B0604030504040204" pitchFamily="34" charset="0"/>
                <a:cs typeface="Tahoma" panose="020B0604030504040204" pitchFamily="34" charset="0"/>
              </a:rPr>
              <a:t> od </a:t>
            </a:r>
            <a:r>
              <a:rPr lang="en-US" dirty="0" err="1">
                <a:latin typeface="Tahoma" panose="020B0604030504040204" pitchFamily="34" charset="0"/>
                <a:ea typeface="Tahoma" panose="020B0604030504040204" pitchFamily="34" charset="0"/>
                <a:cs typeface="Tahoma" panose="020B0604030504040204" pitchFamily="34" charset="0"/>
              </a:rPr>
              <a:t>nebitnih</a:t>
            </a:r>
            <a:r>
              <a:rPr lang="en-US" dirty="0">
                <a:latin typeface="Tahoma" panose="020B0604030504040204" pitchFamily="34" charset="0"/>
                <a:ea typeface="Tahoma" panose="020B0604030504040204" pitchFamily="34" charset="0"/>
                <a:cs typeface="Tahoma" panose="020B0604030504040204" pitchFamily="34" charset="0"/>
              </a:rPr>
              <a:t> do </a:t>
            </a:r>
            <a:r>
              <a:rPr lang="en-US" dirty="0" err="1">
                <a:latin typeface="Tahoma" panose="020B0604030504040204" pitchFamily="34" charset="0"/>
                <a:ea typeface="Tahoma" panose="020B0604030504040204" pitchFamily="34" charset="0"/>
                <a:cs typeface="Tahoma" panose="020B0604030504040204" pitchFamily="34" charset="0"/>
              </a:rPr>
              <a:t>katastrofalnih</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materijalnih</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smtClean="0">
                <a:latin typeface="Tahoma" panose="020B0604030504040204" pitchFamily="34" charset="0"/>
                <a:ea typeface="Tahoma" panose="020B0604030504040204" pitchFamily="34" charset="0"/>
                <a:cs typeface="Tahoma" panose="020B0604030504040204" pitchFamily="34" charset="0"/>
              </a:rPr>
              <a:t>posledica</a:t>
            </a:r>
            <a:r>
              <a:rPr lang="sr-Latn-RS" dirty="0" smtClean="0">
                <a:latin typeface="Tahoma" panose="020B0604030504040204" pitchFamily="34" charset="0"/>
                <a:ea typeface="Tahoma" panose="020B0604030504040204" pitchFamily="34" charset="0"/>
                <a:cs typeface="Tahoma" panose="020B0604030504040204" pitchFamily="34" charset="0"/>
              </a:rPr>
              <a:t>. </a:t>
            </a:r>
          </a:p>
          <a:p>
            <a:pPr algn="just"/>
            <a:r>
              <a:rPr lang="en-US" dirty="0">
                <a:latin typeface="Tahoma" panose="020B0604030504040204" pitchFamily="34" charset="0"/>
                <a:ea typeface="Tahoma" panose="020B0604030504040204" pitchFamily="34" charset="0"/>
                <a:cs typeface="Tahoma" panose="020B0604030504040204" pitchFamily="34" charset="0"/>
              </a:rPr>
              <a:t>U Review Manual 2006 je data </a:t>
            </a:r>
            <a:r>
              <a:rPr lang="en-US" dirty="0" err="1">
                <a:latin typeface="Tahoma" panose="020B0604030504040204" pitchFamily="34" charset="0"/>
                <a:ea typeface="Tahoma" panose="020B0604030504040204" pitchFamily="34" charset="0"/>
                <a:cs typeface="Tahoma" panose="020B0604030504040204" pitchFamily="34" charset="0"/>
              </a:rPr>
              <a:t>sledeća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definicija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upravljanja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rizikom</a:t>
            </a:r>
            <a:r>
              <a:rPr lang="en-US" dirty="0">
                <a:latin typeface="Tahoma" panose="020B0604030504040204" pitchFamily="34" charset="0"/>
                <a:ea typeface="Tahoma" panose="020B0604030504040204" pitchFamily="34" charset="0"/>
                <a:cs typeface="Tahoma" panose="020B0604030504040204" pitchFamily="34" charset="0"/>
              </a:rPr>
              <a:t>: </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Upravljanje</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rizikom</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predstavlja</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proces</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utvrđivanja</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osetljivosti</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i</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opasnosti</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ugroženosti</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informacionih</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resursa</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koje</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koristi</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organizacija</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za</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postizanje</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poslovnih</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ciljeva</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i</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odlučivanje</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koje</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kontramere</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ako</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ih</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ima</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da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preduzme</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za</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smanjenje</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rizika</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na</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prihvatljiv</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nivo</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na</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bazi</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smtClean="0">
                <a:solidFill>
                  <a:srgbClr val="FFFF00"/>
                </a:solidFill>
                <a:latin typeface="Tahoma" panose="020B0604030504040204" pitchFamily="34" charset="0"/>
                <a:ea typeface="Tahoma" panose="020B0604030504040204" pitchFamily="34" charset="0"/>
                <a:cs typeface="Tahoma" panose="020B0604030504040204" pitchFamily="34" charset="0"/>
              </a:rPr>
              <a:t>vrednosti</a:t>
            </a:r>
            <a:r>
              <a:rPr lang="en-US" i="1" dirty="0" smtClean="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informacionih</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reursa</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za</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organizaciju</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dirty="0">
                <a:latin typeface="Tahoma" panose="020B0604030504040204" pitchFamily="34" charset="0"/>
                <a:ea typeface="Tahoma" panose="020B0604030504040204" pitchFamily="34" charset="0"/>
                <a:cs typeface="Tahoma" panose="020B0604030504040204" pitchFamily="34" charset="0"/>
              </a:rPr>
              <a:t>ISACA (2006</a:t>
            </a:r>
            <a:r>
              <a:rPr lang="en-US" dirty="0" smtClean="0">
                <a:latin typeface="Tahoma" panose="020B0604030504040204" pitchFamily="34" charset="0"/>
                <a:ea typeface="Tahoma" panose="020B0604030504040204" pitchFamily="34" charset="0"/>
                <a:cs typeface="Tahoma" panose="020B0604030504040204" pitchFamily="34" charset="0"/>
              </a:rPr>
              <a:t>).</a:t>
            </a:r>
            <a:endParaRPr lang="sr-Latn-RS" dirty="0" smtClean="0">
              <a:latin typeface="Tahoma" panose="020B0604030504040204" pitchFamily="34" charset="0"/>
              <a:ea typeface="Tahoma" panose="020B0604030504040204" pitchFamily="34" charset="0"/>
              <a:cs typeface="Tahoma" panose="020B0604030504040204" pitchFamily="34" charset="0"/>
            </a:endParaRPr>
          </a:p>
          <a:p>
            <a:pPr algn="just"/>
            <a:r>
              <a:rPr lang="en-US" dirty="0" err="1">
                <a:latin typeface="Tahoma" panose="020B0604030504040204" pitchFamily="34" charset="0"/>
                <a:ea typeface="Tahoma" panose="020B0604030504040204" pitchFamily="34" charset="0"/>
                <a:cs typeface="Tahoma" panose="020B0604030504040204" pitchFamily="34" charset="0"/>
              </a:rPr>
              <a:t>Nivoom</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prihvatljivog</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rizika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za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organizaciju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definiše</a:t>
            </a:r>
            <a:r>
              <a:rPr lang="en-US" dirty="0">
                <a:latin typeface="Tahoma" panose="020B0604030504040204" pitchFamily="34" charset="0"/>
                <a:ea typeface="Tahoma" panose="020B0604030504040204" pitchFamily="34" charset="0"/>
                <a:cs typeface="Tahoma" panose="020B0604030504040204" pitchFamily="34" charset="0"/>
              </a:rPr>
              <a:t> se </a:t>
            </a:r>
            <a:r>
              <a:rPr lang="en-US" dirty="0" err="1">
                <a:latin typeface="Tahoma" panose="020B0604030504040204" pitchFamily="34" charset="0"/>
                <a:ea typeface="Tahoma" panose="020B0604030504040204" pitchFamily="34" charset="0"/>
                <a:cs typeface="Tahoma" panose="020B0604030504040204" pitchFamily="34" charset="0"/>
              </a:rPr>
              <a:t>stepen</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rizika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koji</a:t>
            </a:r>
            <a:r>
              <a:rPr lang="en-US" dirty="0">
                <a:latin typeface="Tahoma" panose="020B0604030504040204" pitchFamily="34" charset="0"/>
                <a:ea typeface="Tahoma" panose="020B0604030504040204" pitchFamily="34" charset="0"/>
                <a:cs typeface="Tahoma" panose="020B0604030504040204" pitchFamily="34" charset="0"/>
              </a:rPr>
              <a:t> je </a:t>
            </a:r>
            <a:r>
              <a:rPr lang="en-US" dirty="0" err="1">
                <a:latin typeface="Tahoma" panose="020B0604030504040204" pitchFamily="34" charset="0"/>
                <a:ea typeface="Tahoma" panose="020B0604030504040204" pitchFamily="34" charset="0"/>
                <a:cs typeface="Tahoma" panose="020B0604030504040204" pitchFamily="34" charset="0"/>
              </a:rPr>
              <a:t>određena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kompanija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ili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neka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druga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organizacija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spremna</a:t>
            </a:r>
            <a:r>
              <a:rPr lang="en-US" dirty="0">
                <a:latin typeface="Tahoma" panose="020B0604030504040204" pitchFamily="34" charset="0"/>
                <a:ea typeface="Tahoma" panose="020B0604030504040204" pitchFamily="34" charset="0"/>
                <a:cs typeface="Tahoma" panose="020B0604030504040204" pitchFamily="34" charset="0"/>
              </a:rPr>
              <a:t> da </a:t>
            </a:r>
            <a:r>
              <a:rPr lang="en-US" dirty="0" err="1">
                <a:latin typeface="Tahoma" panose="020B0604030504040204" pitchFamily="34" charset="0"/>
                <a:ea typeface="Tahoma" panose="020B0604030504040204" pitchFamily="34" charset="0"/>
                <a:cs typeface="Tahoma" panose="020B0604030504040204" pitchFamily="34" charset="0"/>
              </a:rPr>
              <a:t>prihvati</a:t>
            </a:r>
            <a:r>
              <a:rPr lang="en-US" dirty="0">
                <a:latin typeface="Tahoma" panose="020B0604030504040204" pitchFamily="34" charset="0"/>
                <a:ea typeface="Tahoma" panose="020B0604030504040204" pitchFamily="34" charset="0"/>
                <a:cs typeface="Tahoma" panose="020B0604030504040204" pitchFamily="34" charset="0"/>
              </a:rPr>
              <a:t> u </a:t>
            </a:r>
            <a:r>
              <a:rPr lang="en-US" dirty="0" err="1">
                <a:latin typeface="Tahoma" panose="020B0604030504040204" pitchFamily="34" charset="0"/>
                <a:ea typeface="Tahoma" panose="020B0604030504040204" pitchFamily="34" charset="0"/>
                <a:cs typeface="Tahoma" panose="020B0604030504040204" pitchFamily="34" charset="0"/>
              </a:rPr>
              <a:t>postizanju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svojih</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ciljeva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kako</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odredi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izvršni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menadžment</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upravno</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telo</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Nivoom</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prihvatljivog</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rizika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može</a:t>
            </a:r>
            <a:r>
              <a:rPr lang="en-US" dirty="0">
                <a:latin typeface="Tahoma" panose="020B0604030504040204" pitchFamily="34" charset="0"/>
                <a:ea typeface="Tahoma" panose="020B0604030504040204" pitchFamily="34" charset="0"/>
                <a:cs typeface="Tahoma" panose="020B0604030504040204" pitchFamily="34" charset="0"/>
              </a:rPr>
              <a:t> da se </a:t>
            </a:r>
            <a:r>
              <a:rPr lang="en-US" dirty="0" err="1">
                <a:latin typeface="Tahoma" panose="020B0604030504040204" pitchFamily="34" charset="0"/>
                <a:ea typeface="Tahoma" panose="020B0604030504040204" pitchFamily="34" charset="0"/>
                <a:cs typeface="Tahoma" panose="020B0604030504040204" pitchFamily="34" charset="0"/>
              </a:rPr>
              <a:t>utvrdi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na</a:t>
            </a:r>
            <a:r>
              <a:rPr lang="en-US" dirty="0">
                <a:latin typeface="Tahoma" panose="020B0604030504040204" pitchFamily="34" charset="0"/>
                <a:ea typeface="Tahoma" panose="020B0604030504040204" pitchFamily="34" charset="0"/>
                <a:cs typeface="Tahoma" panose="020B0604030504040204" pitchFamily="34" charset="0"/>
              </a:rPr>
              <a:t> primer, da li </a:t>
            </a:r>
            <a:r>
              <a:rPr lang="en-US" dirty="0" err="1">
                <a:latin typeface="Tahoma" panose="020B0604030504040204" pitchFamily="34" charset="0"/>
                <a:ea typeface="Tahoma" panose="020B0604030504040204" pitchFamily="34" charset="0"/>
                <a:cs typeface="Tahoma" panose="020B0604030504040204" pitchFamily="34" charset="0"/>
              </a:rPr>
              <a:t>će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organizacija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imati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agresivniju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ulogu</a:t>
            </a:r>
            <a:r>
              <a:rPr lang="en-US" dirty="0">
                <a:latin typeface="Tahoma" panose="020B0604030504040204" pitchFamily="34" charset="0"/>
                <a:ea typeface="Tahoma" panose="020B0604030504040204" pitchFamily="34" charset="0"/>
                <a:cs typeface="Tahoma" panose="020B0604030504040204" pitchFamily="34" charset="0"/>
              </a:rPr>
              <a:t> u </a:t>
            </a:r>
            <a:r>
              <a:rPr lang="en-US" dirty="0" err="1">
                <a:latin typeface="Tahoma" panose="020B0604030504040204" pitchFamily="34" charset="0"/>
                <a:ea typeface="Tahoma" panose="020B0604030504040204" pitchFamily="34" charset="0"/>
                <a:cs typeface="Tahoma" panose="020B0604030504040204" pitchFamily="34" charset="0"/>
              </a:rPr>
              <a:t>raspoređivanju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novih</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tehnologija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onih</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tehnologija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koje</a:t>
            </a:r>
            <a:r>
              <a:rPr lang="en-US" dirty="0">
                <a:latin typeface="Tahoma" panose="020B0604030504040204" pitchFamily="34" charset="0"/>
                <a:ea typeface="Tahoma" panose="020B0604030504040204" pitchFamily="34" charset="0"/>
                <a:cs typeface="Tahoma" panose="020B0604030504040204" pitchFamily="34" charset="0"/>
              </a:rPr>
              <a:t> se </a:t>
            </a:r>
            <a:r>
              <a:rPr lang="en-US" dirty="0" err="1">
                <a:latin typeface="Tahoma" panose="020B0604030504040204" pitchFamily="34" charset="0"/>
                <a:ea typeface="Tahoma" panose="020B0604030504040204" pitchFamily="34" charset="0"/>
                <a:cs typeface="Tahoma" panose="020B0604030504040204" pitchFamily="34" charset="0"/>
              </a:rPr>
              <a:t>tek</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pojavljuju</a:t>
            </a:r>
            <a:r>
              <a:rPr lang="en-US" dirty="0">
                <a:latin typeface="Tahoma" panose="020B0604030504040204" pitchFamily="34" charset="0"/>
                <a:ea typeface="Tahoma" panose="020B0604030504040204" pitchFamily="34" charset="0"/>
                <a:cs typeface="Tahoma" panose="020B0604030504040204" pitchFamily="34" charset="0"/>
              </a:rPr>
              <a:t>.</a:t>
            </a:r>
          </a:p>
        </p:txBody>
      </p:sp>
    </p:spTree>
    <p:extLst>
      <p:ext uri="{BB962C8B-B14F-4D97-AF65-F5344CB8AC3E}">
        <p14:creationId xmlns:p14="http://schemas.microsoft.com/office/powerpoint/2010/main" val="40883006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8000"/>
          </a:xfrm>
        </p:spPr>
        <p:txBody>
          <a:bodyPr>
            <a:normAutofit fontScale="92500" lnSpcReduction="10000"/>
          </a:bodyPr>
          <a:lstStyle/>
          <a:p>
            <a:pPr algn="just"/>
            <a:r>
              <a:rPr lang="en-US" dirty="0" err="1">
                <a:latin typeface="Tahoma" panose="020B0604030504040204" pitchFamily="34" charset="0"/>
                <a:ea typeface="Tahoma" panose="020B0604030504040204" pitchFamily="34" charset="0"/>
                <a:cs typeface="Tahoma" panose="020B0604030504040204" pitchFamily="34" charset="0"/>
              </a:rPr>
              <a:t>Upravljanje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rizikom</a:t>
            </a:r>
            <a:r>
              <a:rPr lang="en-US" dirty="0">
                <a:latin typeface="Tahoma" panose="020B0604030504040204" pitchFamily="34" charset="0"/>
                <a:ea typeface="Tahoma" panose="020B0604030504040204" pitchFamily="34" charset="0"/>
                <a:cs typeface="Tahoma" panose="020B0604030504040204" pitchFamily="34" charset="0"/>
              </a:rPr>
              <a:t> je </a:t>
            </a:r>
            <a:r>
              <a:rPr lang="en-US" dirty="0" err="1">
                <a:latin typeface="Tahoma" panose="020B0604030504040204" pitchFamily="34" charset="0"/>
                <a:ea typeface="Tahoma" panose="020B0604030504040204" pitchFamily="34" charset="0"/>
                <a:cs typeface="Tahoma" panose="020B0604030504040204" pitchFamily="34" charset="0"/>
              </a:rPr>
              <a:t>proces</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koji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omogućava</a:t>
            </a:r>
            <a:r>
              <a:rPr lang="en-US" dirty="0">
                <a:latin typeface="Tahoma" panose="020B0604030504040204" pitchFamily="34" charset="0"/>
                <a:ea typeface="Tahoma" panose="020B0604030504040204" pitchFamily="34" charset="0"/>
                <a:cs typeface="Tahoma" panose="020B0604030504040204" pitchFamily="34" charset="0"/>
              </a:rPr>
              <a:t> IT </a:t>
            </a:r>
            <a:r>
              <a:rPr lang="en-US" dirty="0" err="1">
                <a:latin typeface="Tahoma" panose="020B0604030504040204" pitchFamily="34" charset="0"/>
                <a:ea typeface="Tahoma" panose="020B0604030504040204" pitchFamily="34" charset="0"/>
                <a:cs typeface="Tahoma" panose="020B0604030504040204" pitchFamily="34" charset="0"/>
              </a:rPr>
              <a:t>menadžerima</a:t>
            </a:r>
            <a:r>
              <a:rPr lang="en-US" dirty="0">
                <a:latin typeface="Tahoma" panose="020B0604030504040204" pitchFamily="34" charset="0"/>
                <a:ea typeface="Tahoma" panose="020B0604030504040204" pitchFamily="34" charset="0"/>
                <a:cs typeface="Tahoma" panose="020B0604030504040204" pitchFamily="34" charset="0"/>
              </a:rPr>
              <a:t> da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uspostave</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balans</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operativnih</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ekonomskih</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troškova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zaštitnih</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mera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postignu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dobre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rezultate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što</a:t>
            </a:r>
            <a:r>
              <a:rPr lang="en-US" dirty="0">
                <a:latin typeface="Tahoma" panose="020B0604030504040204" pitchFamily="34" charset="0"/>
                <a:ea typeface="Tahoma" panose="020B0604030504040204" pitchFamily="34" charset="0"/>
                <a:cs typeface="Tahoma" panose="020B0604030504040204" pitchFamily="34" charset="0"/>
              </a:rPr>
              <a:t> se </a:t>
            </a:r>
            <a:r>
              <a:rPr lang="en-US" dirty="0" err="1">
                <a:latin typeface="Tahoma" panose="020B0604030504040204" pitchFamily="34" charset="0"/>
                <a:ea typeface="Tahoma" panose="020B0604030504040204" pitchFamily="34" charset="0"/>
                <a:cs typeface="Tahoma" panose="020B0604030504040204" pitchFamily="34" charset="0"/>
              </a:rPr>
              <a:t>tiče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sposobnosti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kapaciteta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a:t>
            </a:r>
            <a:r>
              <a:rPr lang="en-US" dirty="0">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za</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ispunjavanje</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misije</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dirty="0">
                <a:latin typeface="Tahoma" panose="020B0604030504040204" pitchFamily="34" charset="0"/>
                <a:ea typeface="Tahoma" panose="020B0604030504040204" pitchFamily="34" charset="0"/>
                <a:cs typeface="Tahoma" panose="020B0604030504040204" pitchFamily="34" charset="0"/>
              </a:rPr>
              <a:t>(</a:t>
            </a:r>
            <a:r>
              <a:rPr lang="en-US" dirty="0" err="1">
                <a:latin typeface="Tahoma" panose="020B0604030504040204" pitchFamily="34" charset="0"/>
                <a:ea typeface="Tahoma" panose="020B0604030504040204" pitchFamily="34" charset="0"/>
                <a:cs typeface="Tahoma" panose="020B0604030504040204" pitchFamily="34" charset="0"/>
              </a:rPr>
              <a:t>glavnog</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zadatka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zaštitom</a:t>
            </a:r>
            <a:r>
              <a:rPr lang="en-US" dirty="0">
                <a:latin typeface="Tahoma" panose="020B0604030504040204" pitchFamily="34" charset="0"/>
                <a:ea typeface="Tahoma" panose="020B0604030504040204" pitchFamily="34" charset="0"/>
                <a:cs typeface="Tahoma" panose="020B0604030504040204" pitchFamily="34" charset="0"/>
              </a:rPr>
              <a:t> IT </a:t>
            </a:r>
            <a:r>
              <a:rPr lang="en-US" dirty="0" err="1">
                <a:latin typeface="Tahoma" panose="020B0604030504040204" pitchFamily="34" charset="0"/>
                <a:ea typeface="Tahoma" panose="020B0604030504040204" pitchFamily="34" charset="0"/>
                <a:cs typeface="Tahoma" panose="020B0604030504040204" pitchFamily="34" charset="0"/>
              </a:rPr>
              <a:t>sistema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podataka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koji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podržavaju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misije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zadatke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njihovih</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organizacija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Ovaj</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proces</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nije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jedinstven</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za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sva</a:t>
            </a:r>
            <a:r>
              <a:rPr lang="en-US" dirty="0">
                <a:latin typeface="Tahoma" panose="020B0604030504040204" pitchFamily="34" charset="0"/>
                <a:ea typeface="Tahoma" panose="020B0604030504040204" pitchFamily="34" charset="0"/>
                <a:cs typeface="Tahoma" panose="020B0604030504040204" pitchFamily="34" charset="0"/>
              </a:rPr>
              <a:t> IT </a:t>
            </a:r>
            <a:r>
              <a:rPr lang="en-US" dirty="0" err="1">
                <a:latin typeface="Tahoma" panose="020B0604030504040204" pitchFamily="34" charset="0"/>
                <a:ea typeface="Tahoma" panose="020B0604030504040204" pitchFamily="34" charset="0"/>
                <a:cs typeface="Tahoma" panose="020B0604030504040204" pitchFamily="34" charset="0"/>
              </a:rPr>
              <a:t>okruženja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ali</a:t>
            </a:r>
            <a:r>
              <a:rPr lang="en-US" dirty="0">
                <a:latin typeface="Tahoma" panose="020B0604030504040204" pitchFamily="34" charset="0"/>
                <a:ea typeface="Tahoma" panose="020B0604030504040204" pitchFamily="34" charset="0"/>
                <a:cs typeface="Tahoma" panose="020B0604030504040204" pitchFamily="34" charset="0"/>
              </a:rPr>
              <a:t> je </a:t>
            </a:r>
            <a:r>
              <a:rPr lang="en-US" dirty="0" err="1">
                <a:latin typeface="Tahoma" panose="020B0604030504040204" pitchFamily="34" charset="0"/>
                <a:ea typeface="Tahoma" panose="020B0604030504040204" pitchFamily="34" charset="0"/>
                <a:cs typeface="Tahoma" panose="020B0604030504040204" pitchFamily="34" charset="0"/>
              </a:rPr>
              <a:t>zaista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proces</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koji</a:t>
            </a:r>
            <a:r>
              <a:rPr lang="en-US" dirty="0">
                <a:latin typeface="Tahoma" panose="020B0604030504040204" pitchFamily="34" charset="0"/>
                <a:ea typeface="Tahoma" panose="020B0604030504040204" pitchFamily="34" charset="0"/>
                <a:cs typeface="Tahoma" panose="020B0604030504040204" pitchFamily="34" charset="0"/>
              </a:rPr>
              <a:t> je </a:t>
            </a:r>
            <a:r>
              <a:rPr lang="en-US" dirty="0" err="1">
                <a:latin typeface="Tahoma" panose="020B0604030504040204" pitchFamily="34" charset="0"/>
                <a:ea typeface="Tahoma" panose="020B0604030504040204" pitchFamily="34" charset="0"/>
                <a:cs typeface="Tahoma" panose="020B0604030504040204" pitchFamily="34" charset="0"/>
              </a:rPr>
              <a:t>široko</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zastupljen</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kod</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odlučivanja</a:t>
            </a:r>
            <a:r>
              <a:rPr lang="en-US" dirty="0">
                <a:latin typeface="Tahoma" panose="020B0604030504040204" pitchFamily="34" charset="0"/>
                <a:ea typeface="Tahoma" panose="020B0604030504040204" pitchFamily="34" charset="0"/>
                <a:cs typeface="Tahoma" panose="020B0604030504040204" pitchFamily="34" charset="0"/>
              </a:rPr>
              <a:t> u </a:t>
            </a:r>
            <a:r>
              <a:rPr lang="en-US" dirty="0" err="1">
                <a:latin typeface="Tahoma" panose="020B0604030504040204" pitchFamily="34" charset="0"/>
                <a:ea typeface="Tahoma" panose="020B0604030504040204" pitchFamily="34" charset="0"/>
                <a:cs typeface="Tahoma" panose="020B0604030504040204" pitchFamily="34" charset="0"/>
              </a:rPr>
              <a:t>svim</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oblastima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našeg</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svakodnevnog</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smtClean="0">
                <a:latin typeface="Tahoma" panose="020B0604030504040204" pitchFamily="34" charset="0"/>
                <a:ea typeface="Tahoma" panose="020B0604030504040204" pitchFamily="34" charset="0"/>
                <a:cs typeface="Tahoma" panose="020B0604030504040204" pitchFamily="34" charset="0"/>
              </a:rPr>
              <a:t>života</a:t>
            </a:r>
            <a:r>
              <a:rPr lang="sr-Latn-RS" dirty="0" smtClean="0">
                <a:latin typeface="Tahoma" panose="020B0604030504040204" pitchFamily="34" charset="0"/>
                <a:ea typeface="Tahoma" panose="020B0604030504040204" pitchFamily="34" charset="0"/>
                <a:cs typeface="Tahoma" panose="020B0604030504040204" pitchFamily="34" charset="0"/>
              </a:rPr>
              <a:t>.</a:t>
            </a:r>
          </a:p>
          <a:p>
            <a:pPr algn="just"/>
            <a:r>
              <a:rPr lang="en-US" dirty="0" err="1">
                <a:latin typeface="Tahoma" panose="020B0604030504040204" pitchFamily="34" charset="0"/>
                <a:ea typeface="Tahoma" panose="020B0604030504040204" pitchFamily="34" charset="0"/>
                <a:cs typeface="Tahoma" panose="020B0604030504040204" pitchFamily="34" charset="0"/>
              </a:rPr>
              <a:t>Sve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organizacije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treba</a:t>
            </a:r>
            <a:r>
              <a:rPr lang="en-US" dirty="0">
                <a:latin typeface="Tahoma" panose="020B0604030504040204" pitchFamily="34" charset="0"/>
                <a:ea typeface="Tahoma" panose="020B0604030504040204" pitchFamily="34" charset="0"/>
                <a:cs typeface="Tahoma" panose="020B0604030504040204" pitchFamily="34" charset="0"/>
              </a:rPr>
              <a:t> da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izgrade</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i</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uspostave</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procese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upravljanja</a:t>
            </a:r>
            <a:r>
              <a:rPr lang="en-US" dirty="0">
                <a:latin typeface="Tahoma" panose="020B0604030504040204" pitchFamily="34" charset="0"/>
                <a:ea typeface="Tahoma" panose="020B0604030504040204" pitchFamily="34" charset="0"/>
                <a:cs typeface="Tahoma" panose="020B0604030504040204" pitchFamily="34" charset="0"/>
              </a:rPr>
              <a:t> IT </a:t>
            </a:r>
            <a:r>
              <a:rPr lang="en-US" dirty="0" err="1">
                <a:latin typeface="Tahoma" panose="020B0604030504040204" pitchFamily="34" charset="0"/>
                <a:ea typeface="Tahoma" panose="020B0604030504040204" pitchFamily="34" charset="0"/>
                <a:cs typeface="Tahoma" panose="020B0604030504040204" pitchFamily="34" charset="0"/>
              </a:rPr>
              <a:t>rizicima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respektujući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njihovu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veličnu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kompleksnost</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poslovanja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primene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informacione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tehnologije</a:t>
            </a:r>
            <a:r>
              <a:rPr lang="en-US" dirty="0">
                <a:latin typeface="Tahoma" panose="020B0604030504040204" pitchFamily="34" charset="0"/>
                <a:ea typeface="Tahoma" panose="020B0604030504040204" pitchFamily="34" charset="0"/>
                <a:cs typeface="Tahoma" panose="020B0604030504040204" pitchFamily="34" charset="0"/>
              </a:rPr>
              <a:t>. </a:t>
            </a:r>
            <a:endParaRPr lang="sr-Latn-RS" dirty="0" smtClean="0">
              <a:latin typeface="Tahoma" panose="020B0604030504040204" pitchFamily="34" charset="0"/>
              <a:ea typeface="Tahoma" panose="020B0604030504040204" pitchFamily="34" charset="0"/>
              <a:cs typeface="Tahoma" panose="020B0604030504040204" pitchFamily="34" charset="0"/>
            </a:endParaRPr>
          </a:p>
          <a:p>
            <a:pPr algn="just"/>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Proces</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upravljanja</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rizikom</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je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stalni</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iterativni</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proces</a:t>
            </a:r>
            <a:r>
              <a:rPr lang="en-US" dirty="0">
                <a:latin typeface="Tahoma" panose="020B0604030504040204" pitchFamily="34" charset="0"/>
                <a:ea typeface="Tahoma" panose="020B0604030504040204" pitchFamily="34" charset="0"/>
                <a:cs typeface="Tahoma" panose="020B0604030504040204" pitchFamily="34" charset="0"/>
              </a:rPr>
              <a:t>. Mora se </a:t>
            </a:r>
            <a:r>
              <a:rPr lang="en-US" dirty="0" err="1">
                <a:latin typeface="Tahoma" panose="020B0604030504040204" pitchFamily="34" charset="0"/>
                <a:ea typeface="Tahoma" panose="020B0604030504040204" pitchFamily="34" charset="0"/>
                <a:cs typeface="Tahoma" panose="020B0604030504040204" pitchFamily="34" charset="0"/>
              </a:rPr>
              <a:t>neograničeno</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ponavljati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Poslovno</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okruženje</a:t>
            </a:r>
            <a:r>
              <a:rPr lang="en-US" dirty="0">
                <a:latin typeface="Tahoma" panose="020B0604030504040204" pitchFamily="34" charset="0"/>
                <a:ea typeface="Tahoma" panose="020B0604030504040204" pitchFamily="34" charset="0"/>
                <a:cs typeface="Tahoma" panose="020B0604030504040204" pitchFamily="34" charset="0"/>
              </a:rPr>
              <a:t> se </a:t>
            </a:r>
            <a:r>
              <a:rPr lang="en-US" dirty="0" err="1">
                <a:latin typeface="Tahoma" panose="020B0604030504040204" pitchFamily="34" charset="0"/>
                <a:ea typeface="Tahoma" panose="020B0604030504040204" pitchFamily="34" charset="0"/>
                <a:cs typeface="Tahoma" panose="020B0604030504040204" pitchFamily="34" charset="0"/>
              </a:rPr>
              <a:t>stalno</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menja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nove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opasnosti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osetljivosti</a:t>
            </a:r>
            <a:r>
              <a:rPr lang="en-US" dirty="0">
                <a:latin typeface="Tahoma" panose="020B0604030504040204" pitchFamily="34" charset="0"/>
                <a:ea typeface="Tahoma" panose="020B0604030504040204" pitchFamily="34" charset="0"/>
                <a:cs typeface="Tahoma" panose="020B0604030504040204" pitchFamily="34" charset="0"/>
              </a:rPr>
              <a:t> se </a:t>
            </a:r>
            <a:r>
              <a:rPr lang="en-US" dirty="0" err="1">
                <a:latin typeface="Tahoma" panose="020B0604030504040204" pitchFamily="34" charset="0"/>
                <a:ea typeface="Tahoma" panose="020B0604030504040204" pitchFamily="34" charset="0"/>
                <a:cs typeface="Tahoma" panose="020B0604030504040204" pitchFamily="34" charset="0"/>
              </a:rPr>
              <a:t>dešavaju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svakog</a:t>
            </a:r>
            <a:r>
              <a:rPr lang="en-US" dirty="0">
                <a:latin typeface="Tahoma" panose="020B0604030504040204" pitchFamily="34" charset="0"/>
                <a:ea typeface="Tahoma" panose="020B0604030504040204" pitchFamily="34" charset="0"/>
                <a:cs typeface="Tahoma" panose="020B0604030504040204" pitchFamily="34" charset="0"/>
              </a:rPr>
              <a:t> dana. </a:t>
            </a:r>
            <a:r>
              <a:rPr lang="en-US" dirty="0" err="1">
                <a:latin typeface="Tahoma" panose="020B0604030504040204" pitchFamily="34" charset="0"/>
                <a:ea typeface="Tahoma" panose="020B0604030504040204" pitchFamily="34" charset="0"/>
                <a:cs typeface="Tahoma" panose="020B0604030504040204" pitchFamily="34" charset="0"/>
              </a:rPr>
              <a:t>Mogućnost</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ublažavanja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rizika</a:t>
            </a:r>
            <a:r>
              <a:rPr lang="en-US" dirty="0">
                <a:latin typeface="Tahoma" panose="020B0604030504040204" pitchFamily="34" charset="0"/>
                <a:ea typeface="Tahoma" panose="020B0604030504040204" pitchFamily="34" charset="0"/>
                <a:cs typeface="Tahoma" panose="020B0604030504040204" pitchFamily="34" charset="0"/>
              </a:rPr>
              <a:t> u </a:t>
            </a:r>
            <a:r>
              <a:rPr lang="en-US" dirty="0" err="1">
                <a:latin typeface="Tahoma" panose="020B0604030504040204" pitchFamily="34" charset="0"/>
                <a:ea typeface="Tahoma" panose="020B0604030504040204" pitchFamily="34" charset="0"/>
                <a:cs typeface="Tahoma" panose="020B0604030504040204" pitchFamily="34" charset="0"/>
              </a:rPr>
              <a:t>oblasti</a:t>
            </a:r>
            <a:r>
              <a:rPr lang="en-US" dirty="0">
                <a:latin typeface="Tahoma" panose="020B0604030504040204" pitchFamily="34" charset="0"/>
                <a:ea typeface="Tahoma" panose="020B0604030504040204" pitchFamily="34" charset="0"/>
                <a:cs typeface="Tahoma" panose="020B0604030504040204" pitchFamily="34" charset="0"/>
              </a:rPr>
              <a:t> IT </a:t>
            </a:r>
            <a:r>
              <a:rPr lang="en-US" dirty="0" err="1">
                <a:latin typeface="Tahoma" panose="020B0604030504040204" pitchFamily="34" charset="0"/>
                <a:ea typeface="Tahoma" panose="020B0604030504040204" pitchFamily="34" charset="0"/>
                <a:cs typeface="Tahoma" panose="020B0604030504040204" pitchFamily="34" charset="0"/>
              </a:rPr>
              <a:t>zavisi</a:t>
            </a:r>
            <a:r>
              <a:rPr lang="en-US" dirty="0">
                <a:latin typeface="Tahoma" panose="020B0604030504040204" pitchFamily="34" charset="0"/>
                <a:ea typeface="Tahoma" panose="020B0604030504040204" pitchFamily="34" charset="0"/>
                <a:cs typeface="Tahoma" panose="020B0604030504040204" pitchFamily="34" charset="0"/>
              </a:rPr>
              <a:t> od </a:t>
            </a:r>
            <a:r>
              <a:rPr lang="en-US" dirty="0" err="1">
                <a:latin typeface="Tahoma" panose="020B0604030504040204" pitchFamily="34" charset="0"/>
                <a:ea typeface="Tahoma" panose="020B0604030504040204" pitchFamily="34" charset="0"/>
                <a:cs typeface="Tahoma" panose="020B0604030504040204" pitchFamily="34" charset="0"/>
              </a:rPr>
              <a:t>ocenjivanja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rizika</a:t>
            </a:r>
            <a:r>
              <a:rPr lang="en-US" dirty="0" smtClean="0">
                <a:latin typeface="Tahoma" panose="020B0604030504040204" pitchFamily="34" charset="0"/>
                <a:ea typeface="Tahoma" panose="020B0604030504040204" pitchFamily="34" charset="0"/>
                <a:cs typeface="Tahoma" panose="020B0604030504040204" pitchFamily="34" charset="0"/>
              </a:rPr>
              <a:t>.</a:t>
            </a:r>
            <a:endParaRPr lang="sr-Latn-RS" dirty="0" smtClean="0">
              <a:latin typeface="Tahoma" panose="020B0604030504040204" pitchFamily="34" charset="0"/>
              <a:ea typeface="Tahoma" panose="020B0604030504040204" pitchFamily="34" charset="0"/>
              <a:cs typeface="Tahoma" panose="020B0604030504040204" pitchFamily="34" charset="0"/>
            </a:endParaRPr>
          </a:p>
          <a:p>
            <a:pPr algn="just"/>
            <a:r>
              <a:rPr lang="en-US" dirty="0" err="1">
                <a:latin typeface="Tahoma" panose="020B0604030504040204" pitchFamily="34" charset="0"/>
                <a:ea typeface="Tahoma" panose="020B0604030504040204" pitchFamily="34" charset="0"/>
                <a:cs typeface="Tahoma" panose="020B0604030504040204" pitchFamily="34" charset="0"/>
              </a:rPr>
              <a:t>Viši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menadžment</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treba</a:t>
            </a:r>
            <a:r>
              <a:rPr lang="en-US" dirty="0">
                <a:latin typeface="Tahoma" panose="020B0604030504040204" pitchFamily="34" charset="0"/>
                <a:ea typeface="Tahoma" panose="020B0604030504040204" pitchFamily="34" charset="0"/>
                <a:cs typeface="Tahoma" panose="020B0604030504040204" pitchFamily="34" charset="0"/>
              </a:rPr>
              <a:t> da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identifikuje</a:t>
            </a:r>
            <a:r>
              <a:rPr lang="en-US" dirty="0">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oceni</a:t>
            </a:r>
            <a:r>
              <a:rPr lang="en-US" dirty="0">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kontroliše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a:t>
            </a:r>
            <a:r>
              <a:rPr lang="en-US" dirty="0">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prati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tehnologiju</a:t>
            </a:r>
            <a:r>
              <a:rPr lang="en-US" dirty="0">
                <a:latin typeface="Tahoma" panose="020B0604030504040204" pitchFamily="34" charset="0"/>
                <a:ea typeface="Tahoma" panose="020B0604030504040204" pitchFamily="34" charset="0"/>
                <a:cs typeface="Tahoma" panose="020B0604030504040204" pitchFamily="34" charset="0"/>
              </a:rPr>
              <a:t> da bi </a:t>
            </a:r>
            <a:r>
              <a:rPr lang="en-US" dirty="0" err="1">
                <a:latin typeface="Tahoma" panose="020B0604030504040204" pitchFamily="34" charset="0"/>
                <a:ea typeface="Tahoma" panose="020B0604030504040204" pitchFamily="34" charset="0"/>
                <a:cs typeface="Tahoma" panose="020B0604030504040204" pitchFamily="34" charset="0"/>
              </a:rPr>
              <a:t>izbegao</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rizike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koji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predstavljaju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opasnost</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ugrožavaju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bezbednost</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pouzdanost</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određene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organizacije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Organizacija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treba</a:t>
            </a:r>
            <a:r>
              <a:rPr lang="en-US" dirty="0">
                <a:latin typeface="Tahoma" panose="020B0604030504040204" pitchFamily="34" charset="0"/>
                <a:ea typeface="Tahoma" panose="020B0604030504040204" pitchFamily="34" charset="0"/>
                <a:cs typeface="Tahoma" panose="020B0604030504040204" pitchFamily="34" charset="0"/>
              </a:rPr>
              <a:t> </a:t>
            </a:r>
            <a:r>
              <a:rPr lang="en-US" dirty="0" smtClean="0">
                <a:latin typeface="Tahoma" panose="020B0604030504040204" pitchFamily="34" charset="0"/>
                <a:ea typeface="Tahoma" panose="020B0604030504040204" pitchFamily="34" charset="0"/>
                <a:cs typeface="Tahoma" panose="020B0604030504040204" pitchFamily="34" charset="0"/>
              </a:rPr>
              <a:t>da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planira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korišćenje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tehnologije</a:t>
            </a:r>
            <a:r>
              <a:rPr lang="en-US" dirty="0">
                <a:latin typeface="Tahoma" panose="020B0604030504040204" pitchFamily="34" charset="0"/>
                <a:ea typeface="Tahoma" panose="020B0604030504040204" pitchFamily="34" charset="0"/>
                <a:cs typeface="Tahoma" panose="020B0604030504040204" pitchFamily="34" charset="0"/>
              </a:rPr>
              <a:t>, </a:t>
            </a:r>
            <a:r>
              <a:rPr lang="en-US" i="1" dirty="0" err="1" smtClean="0">
                <a:solidFill>
                  <a:srgbClr val="FFFF00"/>
                </a:solidFill>
                <a:latin typeface="Tahoma" panose="020B0604030504040204" pitchFamily="34" charset="0"/>
                <a:ea typeface="Tahoma" panose="020B0604030504040204" pitchFamily="34" charset="0"/>
                <a:cs typeface="Tahoma" panose="020B0604030504040204" pitchFamily="34" charset="0"/>
              </a:rPr>
              <a:t>oceni</a:t>
            </a:r>
            <a:r>
              <a:rPr lang="en-US" dirty="0" smtClean="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rizik</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povezan</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sa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tehnologijom</a:t>
            </a:r>
            <a:r>
              <a:rPr lang="en-US" dirty="0">
                <a:latin typeface="Tahoma" panose="020B0604030504040204" pitchFamily="34" charset="0"/>
                <a:ea typeface="Tahoma" panose="020B0604030504040204" pitchFamily="34" charset="0"/>
                <a:cs typeface="Tahoma" panose="020B0604030504040204" pitchFamily="34" charset="0"/>
              </a:rPr>
              <a:t>, </a:t>
            </a:r>
            <a:r>
              <a:rPr lang="en-US" dirty="0" smtClean="0">
                <a:latin typeface="Tahoma" panose="020B0604030504040204" pitchFamily="34" charset="0"/>
                <a:ea typeface="Tahoma" panose="020B0604030504040204" pitchFamily="34" charset="0"/>
                <a:cs typeface="Tahoma" panose="020B0604030504040204" pitchFamily="34" charset="0"/>
              </a:rPr>
              <a:t>da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utvrdi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kako</a:t>
            </a:r>
            <a:r>
              <a:rPr lang="en-US" dirty="0">
                <a:latin typeface="Tahoma" panose="020B0604030504040204" pitchFamily="34" charset="0"/>
                <a:ea typeface="Tahoma" panose="020B0604030504040204" pitchFamily="34" charset="0"/>
                <a:cs typeface="Tahoma" panose="020B0604030504040204" pitchFamily="34" charset="0"/>
              </a:rPr>
              <a:t> da </a:t>
            </a:r>
            <a:r>
              <a:rPr lang="en-US" dirty="0" err="1">
                <a:latin typeface="Tahoma" panose="020B0604030504040204" pitchFamily="34" charset="0"/>
                <a:ea typeface="Tahoma" panose="020B0604030504040204" pitchFamily="34" charset="0"/>
                <a:cs typeface="Tahoma" panose="020B0604030504040204" pitchFamily="34" charset="0"/>
              </a:rPr>
              <a:t>primeni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tu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tehnologiju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smtClean="0">
                <a:latin typeface="Tahoma" panose="020B0604030504040204" pitchFamily="34" charset="0"/>
                <a:ea typeface="Tahoma" panose="020B0604030504040204" pitchFamily="34" charset="0"/>
                <a:cs typeface="Tahoma" panose="020B0604030504040204" pitchFamily="34" charset="0"/>
              </a:rPr>
              <a:t>da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ustanovi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proces</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za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ocenjivanje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a:t>
            </a:r>
            <a:r>
              <a:rPr lang="en-US" dirty="0">
                <a:latin typeface="Tahoma" panose="020B0604030504040204" pitchFamily="34" charset="0"/>
                <a:ea typeface="Tahoma" panose="020B0604030504040204" pitchFamily="34" charset="0"/>
                <a:cs typeface="Tahoma" panose="020B0604030504040204" pitchFamily="34" charset="0"/>
              </a:rPr>
              <a:t> monitoring </a:t>
            </a:r>
            <a:r>
              <a:rPr lang="en-US" dirty="0" err="1">
                <a:latin typeface="Tahoma" panose="020B0604030504040204" pitchFamily="34" charset="0"/>
                <a:ea typeface="Tahoma" panose="020B0604030504040204" pitchFamily="34" charset="0"/>
                <a:cs typeface="Tahoma" panose="020B0604030504040204" pitchFamily="34" charset="0"/>
              </a:rPr>
              <a:t>rizika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koji</a:t>
            </a:r>
            <a:r>
              <a:rPr lang="en-US" dirty="0">
                <a:latin typeface="Tahoma" panose="020B0604030504040204" pitchFamily="34" charset="0"/>
                <a:ea typeface="Tahoma" panose="020B0604030504040204" pitchFamily="34" charset="0"/>
                <a:cs typeface="Tahoma" panose="020B0604030504040204" pitchFamily="34" charset="0"/>
              </a:rPr>
              <a:t> se </a:t>
            </a:r>
            <a:r>
              <a:rPr lang="en-US" dirty="0" err="1" smtClean="0">
                <a:latin typeface="Tahoma" panose="020B0604030504040204" pitchFamily="34" charset="0"/>
                <a:ea typeface="Tahoma" panose="020B0604030504040204" pitchFamily="34" charset="0"/>
                <a:cs typeface="Tahoma" panose="020B0604030504040204" pitchFamily="34" charset="0"/>
              </a:rPr>
              <a:t>preuzima</a:t>
            </a:r>
            <a:r>
              <a:rPr lang="sr-Latn-RS" dirty="0" smtClean="0">
                <a:latin typeface="Tahoma" panose="020B0604030504040204" pitchFamily="34" charset="0"/>
                <a:ea typeface="Tahoma" panose="020B0604030504040204" pitchFamily="34" charset="0"/>
                <a:cs typeface="Tahoma" panose="020B0604030504040204" pitchFamily="34" charset="0"/>
              </a:rPr>
              <a:t>.</a:t>
            </a:r>
            <a:endParaRPr lang="en-US"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7704278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DB6CE4-2B13-4715-B5B2-615A55922CA1}"/>
              </a:ext>
            </a:extLst>
          </p:cNvPr>
          <p:cNvSpPr>
            <a:spLocks noGrp="1"/>
          </p:cNvSpPr>
          <p:nvPr>
            <p:ph type="title"/>
          </p:nvPr>
        </p:nvSpPr>
        <p:spPr>
          <a:xfrm>
            <a:off x="1141413" y="0"/>
            <a:ext cx="9905998" cy="2249488"/>
          </a:xfrm>
        </p:spPr>
        <p:txBody>
          <a:bodyPr>
            <a:normAutofit/>
          </a:bodyPr>
          <a:lstStyle/>
          <a:p>
            <a:pPr algn="ctr"/>
            <a:r>
              <a:rPr lang="en-US" sz="4400" dirty="0" err="1" smtClean="0">
                <a:latin typeface="Tahoma" panose="020B0604030504040204" pitchFamily="34" charset="0"/>
                <a:ea typeface="Tahoma" panose="020B0604030504040204" pitchFamily="34" charset="0"/>
                <a:cs typeface="Tahoma" panose="020B0604030504040204" pitchFamily="34" charset="0"/>
              </a:rPr>
              <a:t>drugo</a:t>
            </a:r>
            <a:r>
              <a:rPr lang="sr-Latn-RS" sz="4400" dirty="0" smtClean="0">
                <a:latin typeface="Tahoma" panose="020B0604030504040204" pitchFamily="34" charset="0"/>
                <a:ea typeface="Tahoma" panose="020B0604030504040204" pitchFamily="34" charset="0"/>
                <a:cs typeface="Tahoma" panose="020B0604030504040204" pitchFamily="34" charset="0"/>
              </a:rPr>
              <a:t> poglavlje: </a:t>
            </a:r>
            <a:r>
              <a:rPr lang="en-US" sz="4400" dirty="0" err="1" smtClean="0">
                <a:latin typeface="Tahoma" panose="020B0604030504040204" pitchFamily="34" charset="0"/>
                <a:ea typeface="Tahoma" panose="020B0604030504040204" pitchFamily="34" charset="0"/>
                <a:cs typeface="Tahoma" panose="020B0604030504040204" pitchFamily="34" charset="0"/>
              </a:rPr>
              <a:t>hardver</a:t>
            </a:r>
            <a:r>
              <a:rPr lang="en-US" sz="4400" dirty="0" smtClean="0">
                <a:latin typeface="Tahoma" panose="020B0604030504040204" pitchFamily="34" charset="0"/>
                <a:ea typeface="Tahoma" panose="020B0604030504040204" pitchFamily="34" charset="0"/>
                <a:cs typeface="Tahoma" panose="020B0604030504040204" pitchFamily="34" charset="0"/>
              </a:rPr>
              <a:t> </a:t>
            </a:r>
            <a:r>
              <a:rPr lang="sr-Latn-RS" sz="4400" dirty="0" smtClean="0">
                <a:latin typeface="Tahoma" panose="020B0604030504040204" pitchFamily="34" charset="0"/>
                <a:ea typeface="Tahoma" panose="020B0604030504040204" pitchFamily="34" charset="0"/>
                <a:cs typeface="Tahoma" panose="020B0604030504040204" pitchFamily="34" charset="0"/>
              </a:rPr>
              <a:t>računara</a:t>
            </a:r>
            <a:r>
              <a:rPr lang="en-US" sz="4400" dirty="0">
                <a:latin typeface="Tahoma" panose="020B0604030504040204" pitchFamily="34" charset="0"/>
                <a:ea typeface="Tahoma" panose="020B0604030504040204" pitchFamily="34" charset="0"/>
                <a:cs typeface="Tahoma" panose="020B0604030504040204" pitchFamily="34" charset="0"/>
              </a:rPr>
              <a:t/>
            </a:r>
            <a:br>
              <a:rPr lang="en-US" sz="4400" dirty="0">
                <a:latin typeface="Tahoma" panose="020B0604030504040204" pitchFamily="34" charset="0"/>
                <a:ea typeface="Tahoma" panose="020B0604030504040204" pitchFamily="34" charset="0"/>
                <a:cs typeface="Tahoma" panose="020B0604030504040204" pitchFamily="34" charset="0"/>
              </a:rPr>
            </a:br>
            <a:endParaRPr lang="en-US" sz="4400" dirty="0">
              <a:latin typeface="Rockwell" panose="02060603020205020403" pitchFamily="18" charset="0"/>
            </a:endParaRPr>
          </a:p>
        </p:txBody>
      </p:sp>
      <p:graphicFrame>
        <p:nvGraphicFramePr>
          <p:cNvPr id="4" name="Content Placeholder 3">
            <a:extLst>
              <a:ext uri="{FF2B5EF4-FFF2-40B4-BE49-F238E27FC236}">
                <a16:creationId xmlns:a16="http://schemas.microsoft.com/office/drawing/2014/main" id="{8D4F1745-A55E-4835-88EB-BC637121B608}"/>
              </a:ext>
              <a:ext uri="{C183D7F6-B498-43B3-948B-1728B52AA6E4}">
                <adec:decorative xmlns="" xmlns:adec="http://schemas.microsoft.com/office/drawing/2017/decorative" val="1"/>
              </a:ext>
            </a:extLst>
          </p:cNvPr>
          <p:cNvGraphicFramePr>
            <a:graphicFrameLocks noGrp="1"/>
          </p:cNvGraphicFramePr>
          <p:nvPr>
            <p:ph idx="1"/>
            <p:extLst>
              <p:ext uri="{D42A27DB-BD31-4B8C-83A1-F6EECF244321}">
                <p14:modId xmlns:p14="http://schemas.microsoft.com/office/powerpoint/2010/main" val="917055325"/>
              </p:ext>
            </p:extLst>
          </p:nvPr>
        </p:nvGraphicFramePr>
        <p:xfrm>
          <a:off x="1141413" y="2249488"/>
          <a:ext cx="9906000" cy="35417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457445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DB6CE4-2B13-4715-B5B2-615A55922CA1}"/>
              </a:ext>
            </a:extLst>
          </p:cNvPr>
          <p:cNvSpPr>
            <a:spLocks noGrp="1"/>
          </p:cNvSpPr>
          <p:nvPr>
            <p:ph type="title"/>
          </p:nvPr>
        </p:nvSpPr>
        <p:spPr>
          <a:xfrm>
            <a:off x="1141413" y="0"/>
            <a:ext cx="9905998" cy="600891"/>
          </a:xfrm>
        </p:spPr>
        <p:txBody>
          <a:bodyPr>
            <a:normAutofit/>
          </a:bodyPr>
          <a:lstStyle/>
          <a:p>
            <a:pPr algn="ctr"/>
            <a:r>
              <a:rPr lang="en-US" sz="2400" b="1" dirty="0" err="1" smtClean="0">
                <a:latin typeface="Rockwell" panose="02060603020205020403" pitchFamily="18" charset="0"/>
              </a:rPr>
              <a:t>Hardver</a:t>
            </a:r>
            <a:r>
              <a:rPr lang="en-US" sz="2400" b="1" dirty="0" smtClean="0">
                <a:latin typeface="Rockwell" panose="02060603020205020403" pitchFamily="18" charset="0"/>
              </a:rPr>
              <a:t> </a:t>
            </a:r>
            <a:r>
              <a:rPr lang="en-US" sz="2400" b="1" dirty="0" err="1" smtClean="0">
                <a:latin typeface="Rockwell" panose="02060603020205020403" pitchFamily="18" charset="0"/>
              </a:rPr>
              <a:t>ra</a:t>
            </a:r>
            <a:r>
              <a:rPr lang="sr-Latn-RS" sz="2400" b="1" dirty="0" smtClean="0">
                <a:latin typeface="Rockwell" panose="02060603020205020403" pitchFamily="18" charset="0"/>
              </a:rPr>
              <a:t>č</a:t>
            </a:r>
            <a:r>
              <a:rPr lang="en-US" sz="2400" b="1" dirty="0" err="1" smtClean="0">
                <a:latin typeface="Rockwell" panose="02060603020205020403" pitchFamily="18" charset="0"/>
              </a:rPr>
              <a:t>unara</a:t>
            </a:r>
            <a:endParaRPr lang="en-US" sz="2400" b="1" dirty="0">
              <a:latin typeface="Rockwell" panose="02060603020205020403" pitchFamily="18" charset="0"/>
            </a:endParaRPr>
          </a:p>
        </p:txBody>
      </p:sp>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600890"/>
            <a:ext cx="12192000" cy="6257109"/>
          </a:xfrm>
        </p:spPr>
        <p:txBody>
          <a:bodyPr>
            <a:normAutofit fontScale="92500"/>
          </a:bodyPr>
          <a:lstStyle/>
          <a:p>
            <a:pPr lvl="1"/>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Hardver</a:t>
            </a:r>
            <a:r>
              <a:rPr lang="sr-Latn-RS" sz="2400" dirty="0" smtClean="0">
                <a:latin typeface="Tahoma" panose="020B0604030504040204" pitchFamily="34" charset="0"/>
                <a:ea typeface="Tahoma" panose="020B0604030504040204" pitchFamily="34" charset="0"/>
                <a:cs typeface="Tahoma" panose="020B0604030504040204" pitchFamily="34" charset="0"/>
              </a:rPr>
              <a:t> (hardware) čine svi mehanički, elektronski i magnetni delovi računarskio sistema koji su međusobno povezani i funkcionalno usklađeni.</a:t>
            </a:r>
          </a:p>
          <a:p>
            <a:pPr lvl="1"/>
            <a:r>
              <a:rPr lang="sr-Latn-RS" sz="2400" dirty="0" smtClean="0">
                <a:latin typeface="Tahoma" panose="020B0604030504040204" pitchFamily="34" charset="0"/>
                <a:ea typeface="Tahoma" panose="020B0604030504040204" pitchFamily="34" charset="0"/>
                <a:cs typeface="Tahoma" panose="020B0604030504040204" pitchFamily="34" charset="0"/>
              </a:rPr>
              <a:t>Hardver računarskog sistema obuhvata: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centralne procesorske jedinice </a:t>
            </a:r>
            <a:r>
              <a:rPr lang="sr-Latn-RS" sz="2400" dirty="0" smtClean="0">
                <a:latin typeface="Tahoma" panose="020B0604030504040204" pitchFamily="34" charset="0"/>
                <a:ea typeface="Tahoma" panose="020B0604030504040204" pitchFamily="34" charset="0"/>
                <a:cs typeface="Tahoma" panose="020B0604030504040204" pitchFamily="34" charset="0"/>
              </a:rPr>
              <a:t>(CPU) i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periferijske uređaje.</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Računarski hardver se odnosi na delove računara kao što su monitor, miš, tastatura, hard-disk, kućište, matična ploča, procesor, grafička kartica, zvučna kartica, memorija, čipovi itd.</a:t>
            </a:r>
          </a:p>
          <a:p>
            <a:pPr lvl="1" algn="just"/>
            <a:r>
              <a:rPr lang="en-US" sz="2400" dirty="0" err="1">
                <a:latin typeface="Tahoma" panose="020B0604030504040204" pitchFamily="34" charset="0"/>
                <a:ea typeface="Tahoma" panose="020B0604030504040204" pitchFamily="34" charset="0"/>
                <a:cs typeface="Tahoma" panose="020B0604030504040204" pitchFamily="34" charset="0"/>
              </a:rPr>
              <a:t>Kada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govorimo</a:t>
            </a:r>
            <a:r>
              <a:rPr lang="en-US" sz="2400" dirty="0">
                <a:latin typeface="Tahoma" panose="020B0604030504040204" pitchFamily="34" charset="0"/>
                <a:ea typeface="Tahoma" panose="020B0604030504040204" pitchFamily="34" charset="0"/>
                <a:cs typeface="Tahoma" panose="020B0604030504040204" pitchFamily="34" charset="0"/>
              </a:rPr>
              <a:t> o </a:t>
            </a:r>
            <a:r>
              <a:rPr lang="en-US" sz="2400" dirty="0" err="1">
                <a:latin typeface="Tahoma" panose="020B0604030504040204" pitchFamily="34" charset="0"/>
                <a:ea typeface="Tahoma" panose="020B0604030504040204" pitchFamily="34" charset="0"/>
                <a:cs typeface="Tahoma" panose="020B0604030504040204" pitchFamily="34" charset="0"/>
              </a:rPr>
              <a:t>kvalitetu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određenog</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računarskog</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sistema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onda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govorimo</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zapravo</a:t>
            </a:r>
            <a:r>
              <a:rPr lang="en-US" sz="2400" dirty="0">
                <a:latin typeface="Tahoma" panose="020B0604030504040204" pitchFamily="34" charset="0"/>
                <a:ea typeface="Tahoma" panose="020B0604030504040204" pitchFamily="34" charset="0"/>
                <a:cs typeface="Tahoma" panose="020B0604030504040204" pitchFamily="34" charset="0"/>
              </a:rPr>
              <a:t> o </a:t>
            </a:r>
            <a:r>
              <a:rPr lang="en-US" sz="2400" dirty="0" err="1">
                <a:latin typeface="Tahoma" panose="020B0604030504040204" pitchFamily="34" charset="0"/>
                <a:ea typeface="Tahoma" panose="020B0604030504040204" pitchFamily="34" charset="0"/>
                <a:cs typeface="Tahoma" panose="020B0604030504040204" pitchFamily="34" charset="0"/>
              </a:rPr>
              <a:t>kvalitetu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njegovog</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hardvera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tako</a:t>
            </a:r>
            <a:r>
              <a:rPr lang="en-US" sz="2400" dirty="0">
                <a:latin typeface="Tahoma" panose="020B0604030504040204" pitchFamily="34" charset="0"/>
                <a:ea typeface="Tahoma" panose="020B0604030504040204" pitchFamily="34" charset="0"/>
                <a:cs typeface="Tahoma" panose="020B0604030504040204" pitchFamily="34" charset="0"/>
              </a:rPr>
              <a:t> da </a:t>
            </a:r>
            <a:r>
              <a:rPr lang="en-US" sz="2400" dirty="0" err="1">
                <a:latin typeface="Tahoma" panose="020B0604030504040204" pitchFamily="34" charset="0"/>
                <a:ea typeface="Tahoma" panose="020B0604030504040204" pitchFamily="34" charset="0"/>
                <a:cs typeface="Tahoma" panose="020B0604030504040204" pitchFamily="34" charset="0"/>
              </a:rPr>
              <a:t>kvalitet</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određenog</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računara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gotovo</a:t>
            </a:r>
            <a:r>
              <a:rPr lang="en-US" sz="2400" dirty="0">
                <a:latin typeface="Tahoma" panose="020B0604030504040204" pitchFamily="34" charset="0"/>
                <a:ea typeface="Tahoma" panose="020B0604030504040204" pitchFamily="34" charset="0"/>
                <a:cs typeface="Tahoma" panose="020B0604030504040204" pitchFamily="34" charset="0"/>
              </a:rPr>
              <a:t> u </a:t>
            </a:r>
            <a:r>
              <a:rPr lang="en-US" sz="2400" dirty="0" err="1">
                <a:latin typeface="Tahoma" panose="020B0604030504040204" pitchFamily="34" charset="0"/>
                <a:ea typeface="Tahoma" panose="020B0604030504040204" pitchFamily="34" charset="0"/>
                <a:cs typeface="Tahoma" panose="020B0604030504040204" pitchFamily="34" charset="0"/>
              </a:rPr>
              <a:t>potpunosti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zavisi</a:t>
            </a:r>
            <a:r>
              <a:rPr lang="en-US" sz="2400" dirty="0">
                <a:latin typeface="Tahoma" panose="020B0604030504040204" pitchFamily="34" charset="0"/>
                <a:ea typeface="Tahoma" panose="020B0604030504040204" pitchFamily="34" charset="0"/>
                <a:cs typeface="Tahoma" panose="020B0604030504040204" pitchFamily="34" charset="0"/>
              </a:rPr>
              <a:t> od </a:t>
            </a:r>
            <a:r>
              <a:rPr lang="en-US" sz="2400" dirty="0" err="1">
                <a:latin typeface="Tahoma" panose="020B0604030504040204" pitchFamily="34" charset="0"/>
                <a:ea typeface="Tahoma" panose="020B0604030504040204" pitchFamily="34" charset="0"/>
                <a:cs typeface="Tahoma" panose="020B0604030504040204" pitchFamily="34" charset="0"/>
              </a:rPr>
              <a:t>njegovog</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hardvera</a:t>
            </a:r>
            <a:r>
              <a:rPr lang="en-US" sz="2400" dirty="0" smtClean="0">
                <a:latin typeface="Tahoma" panose="020B0604030504040204" pitchFamily="34" charset="0"/>
                <a:ea typeface="Tahoma" panose="020B0604030504040204" pitchFamily="34" charset="0"/>
                <a:cs typeface="Tahoma" panose="020B0604030504040204" pitchFamily="34" charset="0"/>
              </a:rPr>
              <a:t>.</a:t>
            </a:r>
            <a:r>
              <a:rPr lang="sr-Latn-RS" sz="2400" dirty="0" smtClean="0">
                <a:latin typeface="Tahoma" panose="020B0604030504040204" pitchFamily="34" charset="0"/>
                <a:ea typeface="Tahoma" panose="020B0604030504040204" pitchFamily="34" charset="0"/>
                <a:cs typeface="Tahoma" panose="020B0604030504040204" pitchFamily="34" charset="0"/>
              </a:rPr>
              <a:t> Š</a:t>
            </a:r>
            <a:r>
              <a:rPr lang="en-US" sz="2400" dirty="0" err="1" smtClean="0">
                <a:latin typeface="Tahoma" panose="020B0604030504040204" pitchFamily="34" charset="0"/>
                <a:ea typeface="Tahoma" panose="020B0604030504040204" pitchFamily="34" charset="0"/>
                <a:cs typeface="Tahoma" panose="020B0604030504040204" pitchFamily="34" charset="0"/>
              </a:rPr>
              <a:t>ablon</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po</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kome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rade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svi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računarski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sistemi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odnosno</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računari</a:t>
            </a:r>
            <a:r>
              <a:rPr lang="en-US" sz="2400" dirty="0">
                <a:latin typeface="Tahoma" panose="020B0604030504040204" pitchFamily="34" charset="0"/>
                <a:ea typeface="Tahoma" panose="020B0604030504040204" pitchFamily="34" charset="0"/>
                <a:cs typeface="Tahoma" panose="020B0604030504040204" pitchFamily="34" charset="0"/>
              </a:rPr>
              <a:t> u </a:t>
            </a:r>
            <a:r>
              <a:rPr lang="en-US" sz="2400" dirty="0" err="1">
                <a:latin typeface="Tahoma" panose="020B0604030504040204" pitchFamily="34" charset="0"/>
                <a:ea typeface="Tahoma" panose="020B0604030504040204" pitchFamily="34" charset="0"/>
                <a:cs typeface="Tahoma" panose="020B0604030504040204" pitchFamily="34" charset="0"/>
              </a:rPr>
              <a:t>savremenom</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svetu</a:t>
            </a:r>
            <a:r>
              <a:rPr lang="en-US" sz="2400" dirty="0">
                <a:latin typeface="Tahoma" panose="020B0604030504040204" pitchFamily="34" charset="0"/>
                <a:ea typeface="Tahoma" panose="020B0604030504040204" pitchFamily="34" charset="0"/>
                <a:cs typeface="Tahoma" panose="020B0604030504040204" pitchFamily="34" charset="0"/>
              </a:rPr>
              <a:t>, je </a:t>
            </a:r>
            <a:r>
              <a:rPr lang="en-US" sz="2400" dirty="0" err="1" smtClean="0">
                <a:latin typeface="Tahoma" panose="020B0604030504040204" pitchFamily="34" charset="0"/>
                <a:ea typeface="Tahoma" panose="020B0604030504040204" pitchFamily="34" charset="0"/>
                <a:cs typeface="Tahoma" panose="020B0604030504040204" pitchFamily="34" charset="0"/>
              </a:rPr>
              <a:t>napravljen</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a:latin typeface="Tahoma" panose="020B0604030504040204" pitchFamily="34" charset="0"/>
                <a:ea typeface="Tahoma" panose="020B0604030504040204" pitchFamily="34" charset="0"/>
                <a:cs typeface="Tahoma" panose="020B0604030504040204" pitchFamily="34" charset="0"/>
              </a:rPr>
              <a:t>1945. </a:t>
            </a:r>
            <a:r>
              <a:rPr lang="en-US" sz="2400" dirty="0" err="1">
                <a:latin typeface="Tahoma" panose="020B0604030504040204" pitchFamily="34" charset="0"/>
                <a:ea typeface="Tahoma" panose="020B0604030504040204" pitchFamily="34" charset="0"/>
                <a:cs typeface="Tahoma" panose="020B0604030504040204" pitchFamily="34" charset="0"/>
              </a:rPr>
              <a:t>godine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izradu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ovog</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nacrta</a:t>
            </a:r>
            <a:r>
              <a:rPr lang="en-US" sz="2400" dirty="0">
                <a:latin typeface="Tahoma" panose="020B0604030504040204" pitchFamily="34" charset="0"/>
                <a:ea typeface="Tahoma" panose="020B0604030504040204" pitchFamily="34" charset="0"/>
                <a:cs typeface="Tahoma" panose="020B0604030504040204" pitchFamily="34" charset="0"/>
              </a:rPr>
              <a:t> je </a:t>
            </a:r>
            <a:r>
              <a:rPr lang="en-US" sz="2400" dirty="0" err="1">
                <a:latin typeface="Tahoma" panose="020B0604030504040204" pitchFamily="34" charset="0"/>
                <a:ea typeface="Tahoma" panose="020B0604030504040204" pitchFamily="34" charset="0"/>
                <a:cs typeface="Tahoma" panose="020B0604030504040204" pitchFamily="34" charset="0"/>
              </a:rPr>
              <a:t>zaslužan</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matematičar</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mađarskog</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porekla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i="1" dirty="0" err="1">
                <a:solidFill>
                  <a:srgbClr val="FFFF00"/>
                </a:solidFill>
                <a:latin typeface="Tahoma" panose="020B0604030504040204" pitchFamily="34" charset="0"/>
                <a:ea typeface="Tahoma" panose="020B0604030504040204" pitchFamily="34" charset="0"/>
                <a:cs typeface="Tahoma" panose="020B0604030504040204" pitchFamily="34" charset="0"/>
              </a:rPr>
              <a:t>Fon</a:t>
            </a:r>
            <a:r>
              <a:rPr lang="en-US" sz="2400"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sz="2400" i="1" dirty="0" err="1">
                <a:solidFill>
                  <a:srgbClr val="FFFF00"/>
                </a:solidFill>
                <a:latin typeface="Tahoma" panose="020B0604030504040204" pitchFamily="34" charset="0"/>
                <a:ea typeface="Tahoma" panose="020B0604030504040204" pitchFamily="34" charset="0"/>
                <a:cs typeface="Tahoma" panose="020B0604030504040204" pitchFamily="34" charset="0"/>
              </a:rPr>
              <a:t>Nojman</a:t>
            </a:r>
            <a:r>
              <a:rPr lang="en-US" sz="2400" dirty="0">
                <a:latin typeface="Tahoma" panose="020B0604030504040204" pitchFamily="34" charset="0"/>
                <a:ea typeface="Tahoma" panose="020B0604030504040204" pitchFamily="34" charset="0"/>
                <a:cs typeface="Tahoma" panose="020B0604030504040204" pitchFamily="34" charset="0"/>
              </a:rPr>
              <a:t>. </a:t>
            </a:r>
            <a:endParaRPr lang="sr-Latn-RS" sz="2400" dirty="0" smtClean="0">
              <a:latin typeface="Tahoma" panose="020B0604030504040204" pitchFamily="34" charset="0"/>
              <a:ea typeface="Tahoma" panose="020B0604030504040204" pitchFamily="34" charset="0"/>
              <a:cs typeface="Tahoma" panose="020B0604030504040204" pitchFamily="34" charset="0"/>
            </a:endParaRPr>
          </a:p>
          <a:p>
            <a:pPr lvl="1" algn="just"/>
            <a:r>
              <a:rPr lang="en-US" sz="2400" dirty="0" err="1">
                <a:latin typeface="Tahoma" panose="020B0604030504040204" pitchFamily="34" charset="0"/>
                <a:ea typeface="Tahoma" panose="020B0604030504040204" pitchFamily="34" charset="0"/>
                <a:cs typeface="Tahoma" panose="020B0604030504040204" pitchFamily="34" charset="0"/>
              </a:rPr>
              <a:t>Fon</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Nojmanova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arhitektura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podrazumeva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procesorsku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jedinicu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izrađenu</a:t>
            </a:r>
            <a:r>
              <a:rPr lang="en-US" sz="2400" dirty="0">
                <a:latin typeface="Tahoma" panose="020B0604030504040204" pitchFamily="34" charset="0"/>
                <a:ea typeface="Tahoma" panose="020B0604030504040204" pitchFamily="34" charset="0"/>
                <a:cs typeface="Tahoma" panose="020B0604030504040204" pitchFamily="34" charset="0"/>
              </a:rPr>
              <a:t> od </a:t>
            </a:r>
            <a:r>
              <a:rPr lang="en-US" sz="2400" i="1" dirty="0" err="1">
                <a:solidFill>
                  <a:srgbClr val="FFFF00"/>
                </a:solidFill>
                <a:latin typeface="Tahoma" panose="020B0604030504040204" pitchFamily="34" charset="0"/>
                <a:ea typeface="Tahoma" panose="020B0604030504040204" pitchFamily="34" charset="0"/>
                <a:cs typeface="Tahoma" panose="020B0604030504040204" pitchFamily="34" charset="0"/>
              </a:rPr>
              <a:t>procesorskih</a:t>
            </a:r>
            <a:r>
              <a:rPr lang="en-US" sz="2400"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sz="2400" i="1" dirty="0" err="1">
                <a:solidFill>
                  <a:srgbClr val="FFFF00"/>
                </a:solidFill>
                <a:latin typeface="Tahoma" panose="020B0604030504040204" pitchFamily="34" charset="0"/>
                <a:ea typeface="Tahoma" panose="020B0604030504040204" pitchFamily="34" charset="0"/>
                <a:cs typeface="Tahoma" panose="020B0604030504040204" pitchFamily="34" charset="0"/>
              </a:rPr>
              <a:t>registara</a:t>
            </a:r>
            <a:r>
              <a:rPr lang="en-US" sz="2400"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sz="2400" i="1" dirty="0" err="1">
                <a:solidFill>
                  <a:srgbClr val="FFFF00"/>
                </a:solidFill>
                <a:latin typeface="Tahoma" panose="020B0604030504040204" pitchFamily="34" charset="0"/>
                <a:ea typeface="Tahoma" panose="020B0604030504040204" pitchFamily="34" charset="0"/>
                <a:cs typeface="Tahoma" panose="020B0604030504040204" pitchFamily="34" charset="0"/>
              </a:rPr>
              <a:t>i</a:t>
            </a:r>
            <a:r>
              <a:rPr lang="en-US" sz="2400"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sz="2400" i="1" dirty="0" err="1">
                <a:solidFill>
                  <a:srgbClr val="FFFF00"/>
                </a:solidFill>
                <a:latin typeface="Tahoma" panose="020B0604030504040204" pitchFamily="34" charset="0"/>
                <a:ea typeface="Tahoma" panose="020B0604030504040204" pitchFamily="34" charset="0"/>
                <a:cs typeface="Tahoma" panose="020B0604030504040204" pitchFamily="34" charset="0"/>
              </a:rPr>
              <a:t>specijalne</a:t>
            </a:r>
            <a:r>
              <a:rPr lang="en-US" sz="2400"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sz="2400" i="1" dirty="0" err="1">
                <a:solidFill>
                  <a:srgbClr val="FFFF00"/>
                </a:solidFill>
                <a:latin typeface="Tahoma" panose="020B0604030504040204" pitchFamily="34" charset="0"/>
                <a:ea typeface="Tahoma" panose="020B0604030504040204" pitchFamily="34" charset="0"/>
                <a:cs typeface="Tahoma" panose="020B0604030504040204" pitchFamily="34" charset="0"/>
              </a:rPr>
              <a:t>aritmetičko</a:t>
            </a:r>
            <a:r>
              <a:rPr lang="en-US" sz="2400"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sz="2400" i="1" dirty="0" err="1">
                <a:solidFill>
                  <a:srgbClr val="FFFF00"/>
                </a:solidFill>
                <a:latin typeface="Tahoma" panose="020B0604030504040204" pitchFamily="34" charset="0"/>
                <a:ea typeface="Tahoma" panose="020B0604030504040204" pitchFamily="34" charset="0"/>
                <a:cs typeface="Tahoma" panose="020B0604030504040204" pitchFamily="34" charset="0"/>
              </a:rPr>
              <a:t>logičke</a:t>
            </a:r>
            <a:r>
              <a:rPr lang="en-US" sz="2400"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sz="2400" i="1" dirty="0" err="1">
                <a:solidFill>
                  <a:srgbClr val="FFFF00"/>
                </a:solidFill>
                <a:latin typeface="Tahoma" panose="020B0604030504040204" pitchFamily="34" charset="0"/>
                <a:ea typeface="Tahoma" panose="020B0604030504040204" pitchFamily="34" charset="0"/>
                <a:cs typeface="Tahoma" panose="020B0604030504040204" pitchFamily="34" charset="0"/>
              </a:rPr>
              <a:t>jedinice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koja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predstavlja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srž</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elektronskih</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digitalnih</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računara</a:t>
            </a:r>
            <a:r>
              <a:rPr lang="en-US" sz="2400" dirty="0">
                <a:latin typeface="Tahoma" panose="020B0604030504040204" pitchFamily="34" charset="0"/>
                <a:ea typeface="Tahoma" panose="020B0604030504040204" pitchFamily="34" charset="0"/>
                <a:cs typeface="Tahoma" panose="020B0604030504040204" pitchFamily="34" charset="0"/>
              </a:rPr>
              <a:t>.</a:t>
            </a:r>
          </a:p>
        </p:txBody>
      </p:sp>
    </p:spTree>
    <p:extLst>
      <p:ext uri="{BB962C8B-B14F-4D97-AF65-F5344CB8AC3E}">
        <p14:creationId xmlns:p14="http://schemas.microsoft.com/office/powerpoint/2010/main" val="13483181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DB6CE4-2B13-4715-B5B2-615A55922CA1}"/>
              </a:ext>
            </a:extLst>
          </p:cNvPr>
          <p:cNvSpPr>
            <a:spLocks noGrp="1"/>
          </p:cNvSpPr>
          <p:nvPr>
            <p:ph type="title"/>
          </p:nvPr>
        </p:nvSpPr>
        <p:spPr>
          <a:xfrm>
            <a:off x="1141413" y="0"/>
            <a:ext cx="9905998" cy="2249488"/>
          </a:xfrm>
        </p:spPr>
        <p:txBody>
          <a:bodyPr>
            <a:normAutofit fontScale="90000"/>
          </a:bodyPr>
          <a:lstStyle/>
          <a:p>
            <a:pPr algn="ctr"/>
            <a:r>
              <a:rPr lang="sr-Latn-RS" sz="4400" dirty="0" smtClean="0">
                <a:latin typeface="Tahoma" panose="020B0604030504040204" pitchFamily="34" charset="0"/>
                <a:ea typeface="Tahoma" panose="020B0604030504040204" pitchFamily="34" charset="0"/>
                <a:cs typeface="Tahoma" panose="020B0604030504040204" pitchFamily="34" charset="0"/>
              </a:rPr>
              <a:t>Sadržaj prezentacije –prvo poglavlje </a:t>
            </a:r>
            <a:r>
              <a:rPr lang="sr-Latn-RS" sz="4400" dirty="0">
                <a:latin typeface="Tahoma" panose="020B0604030504040204" pitchFamily="34" charset="0"/>
                <a:ea typeface="Tahoma" panose="020B0604030504040204" pitchFamily="34" charset="0"/>
                <a:cs typeface="Tahoma" panose="020B0604030504040204" pitchFamily="34" charset="0"/>
              </a:rPr>
              <a:t>Informacione tehnologije u poslovanju</a:t>
            </a:r>
            <a:r>
              <a:rPr lang="en-US" sz="4400" dirty="0">
                <a:latin typeface="Tahoma" panose="020B0604030504040204" pitchFamily="34" charset="0"/>
                <a:ea typeface="Tahoma" panose="020B0604030504040204" pitchFamily="34" charset="0"/>
                <a:cs typeface="Tahoma" panose="020B0604030504040204" pitchFamily="34" charset="0"/>
              </a:rPr>
              <a:t/>
            </a:r>
            <a:br>
              <a:rPr lang="en-US" sz="4400" dirty="0">
                <a:latin typeface="Tahoma" panose="020B0604030504040204" pitchFamily="34" charset="0"/>
                <a:ea typeface="Tahoma" panose="020B0604030504040204" pitchFamily="34" charset="0"/>
                <a:cs typeface="Tahoma" panose="020B0604030504040204" pitchFamily="34" charset="0"/>
              </a:rPr>
            </a:br>
            <a:endParaRPr lang="en-US" sz="4400" dirty="0">
              <a:latin typeface="Rockwell" panose="02060603020205020403" pitchFamily="18" charset="0"/>
            </a:endParaRPr>
          </a:p>
        </p:txBody>
      </p:sp>
      <p:graphicFrame>
        <p:nvGraphicFramePr>
          <p:cNvPr id="4" name="Content Placeholder 3">
            <a:extLst>
              <a:ext uri="{FF2B5EF4-FFF2-40B4-BE49-F238E27FC236}">
                <a16:creationId xmlns:a16="http://schemas.microsoft.com/office/drawing/2014/main" id="{8D4F1745-A55E-4835-88EB-BC637121B608}"/>
              </a:ext>
              <a:ext uri="{C183D7F6-B498-43B3-948B-1728B52AA6E4}">
                <adec:decorative xmlns="" xmlns:adec="http://schemas.microsoft.com/office/drawing/2017/decorative" val="1"/>
              </a:ext>
            </a:extLst>
          </p:cNvPr>
          <p:cNvGraphicFramePr>
            <a:graphicFrameLocks noGrp="1"/>
          </p:cNvGraphicFramePr>
          <p:nvPr>
            <p:ph idx="1"/>
            <p:extLst>
              <p:ext uri="{D42A27DB-BD31-4B8C-83A1-F6EECF244321}">
                <p14:modId xmlns:p14="http://schemas.microsoft.com/office/powerpoint/2010/main" val="3372344337"/>
              </p:ext>
            </p:extLst>
          </p:nvPr>
        </p:nvGraphicFramePr>
        <p:xfrm>
          <a:off x="1141413" y="2249488"/>
          <a:ext cx="9906000" cy="35417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536897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lnSpcReduction="10000"/>
          </a:bodyPr>
          <a:lstStyle/>
          <a:p>
            <a:pPr lvl="1" algn="just"/>
            <a:r>
              <a:rPr lang="en-US" sz="2400" dirty="0">
                <a:latin typeface="Tahoma" panose="020B0604030504040204" pitchFamily="34" charset="0"/>
                <a:ea typeface="Tahoma" panose="020B0604030504040204" pitchFamily="34" charset="0"/>
                <a:cs typeface="Tahoma" panose="020B0604030504040204" pitchFamily="34" charset="0"/>
              </a:rPr>
              <a:t>U </a:t>
            </a:r>
            <a:r>
              <a:rPr lang="en-US" sz="2400" dirty="0" err="1">
                <a:latin typeface="Tahoma" panose="020B0604030504040204" pitchFamily="34" charset="0"/>
                <a:ea typeface="Tahoma" panose="020B0604030504040204" pitchFamily="34" charset="0"/>
                <a:cs typeface="Tahoma" panose="020B0604030504040204" pitchFamily="34" charset="0"/>
              </a:rPr>
              <a:t>savremenom</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svetu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najzastupljeniji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takozvani</a:t>
            </a:r>
            <a:r>
              <a:rPr lang="en-US" sz="2400" dirty="0">
                <a:latin typeface="Tahoma" panose="020B0604030504040204" pitchFamily="34" charset="0"/>
                <a:ea typeface="Tahoma" panose="020B0604030504040204" pitchFamily="34" charset="0"/>
                <a:cs typeface="Tahoma" panose="020B0604030504040204" pitchFamily="34" charset="0"/>
              </a:rPr>
              <a:t> PC , </a:t>
            </a:r>
            <a:r>
              <a:rPr lang="en-US" sz="2400" dirty="0" err="1">
                <a:latin typeface="Tahoma" panose="020B0604030504040204" pitchFamily="34" charset="0"/>
                <a:ea typeface="Tahoma" panose="020B0604030504040204" pitchFamily="34" charset="0"/>
                <a:cs typeface="Tahoma" panose="020B0604030504040204" pitchFamily="34" charset="0"/>
              </a:rPr>
              <a:t>odnosno</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i="1" dirty="0" err="1">
                <a:solidFill>
                  <a:srgbClr val="FFFF00"/>
                </a:solidFill>
                <a:latin typeface="Tahoma" panose="020B0604030504040204" pitchFamily="34" charset="0"/>
                <a:ea typeface="Tahoma" panose="020B0604030504040204" pitchFamily="34" charset="0"/>
                <a:cs typeface="Tahoma" panose="020B0604030504040204" pitchFamily="34" charset="0"/>
              </a:rPr>
              <a:t>personalni</a:t>
            </a:r>
            <a:r>
              <a:rPr lang="en-US" sz="2400"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sz="2400" i="1" dirty="0" err="1">
                <a:solidFill>
                  <a:srgbClr val="FFFF00"/>
                </a:solidFill>
                <a:latin typeface="Tahoma" panose="020B0604030504040204" pitchFamily="34" charset="0"/>
                <a:ea typeface="Tahoma" panose="020B0604030504040204" pitchFamily="34" charset="0"/>
                <a:cs typeface="Tahoma" panose="020B0604030504040204" pitchFamily="34" charset="0"/>
              </a:rPr>
              <a:t>računari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ali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i="1" dirty="0" err="1">
                <a:solidFill>
                  <a:srgbClr val="FFFF00"/>
                </a:solidFill>
                <a:latin typeface="Tahoma" panose="020B0604030504040204" pitchFamily="34" charset="0"/>
                <a:ea typeface="Tahoma" panose="020B0604030504040204" pitchFamily="34" charset="0"/>
                <a:cs typeface="Tahoma" panose="020B0604030504040204" pitchFamily="34" charset="0"/>
              </a:rPr>
              <a:t>laptopovi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koji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njima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slični</a:t>
            </a:r>
            <a:r>
              <a:rPr lang="en-US" sz="2400" dirty="0">
                <a:latin typeface="Tahoma" panose="020B0604030504040204" pitchFamily="34" charset="0"/>
                <a:ea typeface="Tahoma" panose="020B0604030504040204" pitchFamily="34" charset="0"/>
                <a:cs typeface="Tahoma" panose="020B0604030504040204" pitchFamily="34" charset="0"/>
              </a:rPr>
              <a:t>, stim da je </a:t>
            </a:r>
            <a:r>
              <a:rPr lang="en-US" sz="2400" dirty="0" err="1">
                <a:latin typeface="Tahoma" panose="020B0604030504040204" pitchFamily="34" charset="0"/>
                <a:ea typeface="Tahoma" panose="020B0604030504040204" pitchFamily="34" charset="0"/>
                <a:cs typeface="Tahoma" panose="020B0604030504040204" pitchFamily="34" charset="0"/>
              </a:rPr>
              <a:t>njihov</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hardver</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manji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jer</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komponente</a:t>
            </a:r>
            <a:r>
              <a:rPr lang="en-US" sz="2400" dirty="0">
                <a:latin typeface="Tahoma" panose="020B0604030504040204" pitchFamily="34" charset="0"/>
                <a:ea typeface="Tahoma" panose="020B0604030504040204" pitchFamily="34" charset="0"/>
                <a:cs typeface="Tahoma" panose="020B0604030504040204" pitchFamily="34" charset="0"/>
              </a:rPr>
              <a:t> u </a:t>
            </a:r>
            <a:r>
              <a:rPr lang="en-US" sz="2400" dirty="0" err="1">
                <a:latin typeface="Tahoma" panose="020B0604030504040204" pitchFamily="34" charset="0"/>
                <a:ea typeface="Tahoma" panose="020B0604030504040204" pitchFamily="34" charset="0"/>
                <a:cs typeface="Tahoma" panose="020B0604030504040204" pitchFamily="34" charset="0"/>
              </a:rPr>
              <a:t>okviru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njega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manje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nego</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personalnim</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računarima</a:t>
            </a:r>
            <a:r>
              <a:rPr lang="en-US" sz="2400" dirty="0" smtClean="0">
                <a:latin typeface="Tahoma" panose="020B0604030504040204" pitchFamily="34" charset="0"/>
                <a:ea typeface="Tahoma" panose="020B0604030504040204" pitchFamily="34" charset="0"/>
                <a:cs typeface="Tahoma" panose="020B0604030504040204" pitchFamily="34" charset="0"/>
              </a:rPr>
              <a:t>.</a:t>
            </a:r>
            <a:endParaRPr lang="sr-Latn-RS" sz="2400" dirty="0" smtClean="0">
              <a:latin typeface="Tahoma" panose="020B0604030504040204" pitchFamily="34" charset="0"/>
              <a:ea typeface="Tahoma" panose="020B0604030504040204" pitchFamily="34" charset="0"/>
              <a:cs typeface="Tahoma" panose="020B0604030504040204" pitchFamily="34" charset="0"/>
            </a:endParaRPr>
          </a:p>
          <a:p>
            <a:pPr lvl="1" algn="just"/>
            <a:r>
              <a:rPr lang="en-US" sz="2400" dirty="0">
                <a:latin typeface="Tahoma" panose="020B0604030504040204" pitchFamily="34" charset="0"/>
                <a:ea typeface="Tahoma" panose="020B0604030504040204" pitchFamily="34" charset="0"/>
                <a:cs typeface="Tahoma" panose="020B0604030504040204" pitchFamily="34" charset="0"/>
              </a:rPr>
              <a:t>Pored </a:t>
            </a:r>
            <a:r>
              <a:rPr lang="en-US" sz="2400" dirty="0" err="1">
                <a:latin typeface="Tahoma" panose="020B0604030504040204" pitchFamily="34" charset="0"/>
                <a:ea typeface="Tahoma" panose="020B0604030504040204" pitchFamily="34" charset="0"/>
                <a:cs typeface="Tahoma" panose="020B0604030504040204" pitchFamily="34" charset="0"/>
              </a:rPr>
              <a:t>personalnih</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a:t>
            </a:r>
            <a:r>
              <a:rPr lang="en-US" sz="2400" dirty="0">
                <a:latin typeface="Tahoma" panose="020B0604030504040204" pitchFamily="34" charset="0"/>
                <a:ea typeface="Tahoma" panose="020B0604030504040204" pitchFamily="34" charset="0"/>
                <a:cs typeface="Tahoma" panose="020B0604030504040204" pitchFamily="34" charset="0"/>
              </a:rPr>
              <a:t> laptop </a:t>
            </a:r>
            <a:r>
              <a:rPr lang="en-US" sz="2400" dirty="0" err="1">
                <a:latin typeface="Tahoma" panose="020B0604030504040204" pitchFamily="34" charset="0"/>
                <a:ea typeface="Tahoma" panose="020B0604030504040204" pitchFamily="34" charset="0"/>
                <a:cs typeface="Tahoma" panose="020B0604030504040204" pitchFamily="34" charset="0"/>
              </a:rPr>
              <a:t>računara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koji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sadrže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veći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odnosno</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manji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hardver</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postoje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takozvani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i="1" dirty="0" err="1" smtClean="0">
                <a:solidFill>
                  <a:srgbClr val="FFFF00"/>
                </a:solidFill>
                <a:latin typeface="Tahoma" panose="020B0604030504040204" pitchFamily="34" charset="0"/>
                <a:ea typeface="Tahoma" panose="020B0604030504040204" pitchFamily="34" charset="0"/>
                <a:cs typeface="Tahoma" panose="020B0604030504040204" pitchFamily="34" charset="0"/>
              </a:rPr>
              <a:t>superračunari</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i="1" dirty="0" err="1">
                <a:solidFill>
                  <a:srgbClr val="FFFF00"/>
                </a:solidFill>
                <a:latin typeface="Tahoma" panose="020B0604030504040204" pitchFamily="34" charset="0"/>
                <a:ea typeface="Tahoma" panose="020B0604030504040204" pitchFamily="34" charset="0"/>
                <a:cs typeface="Tahoma" panose="020B0604030504040204" pitchFamily="34" charset="0"/>
              </a:rPr>
              <a:t>mejnfrejm</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računari</a:t>
            </a:r>
            <a:r>
              <a:rPr lang="en-US" sz="2400" dirty="0" smtClean="0">
                <a:latin typeface="Tahoma" panose="020B0604030504040204" pitchFamily="34" charset="0"/>
                <a:ea typeface="Tahoma" panose="020B0604030504040204" pitchFamily="34" charset="0"/>
                <a:cs typeface="Tahoma" panose="020B0604030504040204" pitchFamily="34" charset="0"/>
              </a:rPr>
              <a:t>.</a:t>
            </a:r>
            <a:endParaRPr lang="sr-Latn-RS" sz="2400" dirty="0" smtClean="0">
              <a:latin typeface="Tahoma" panose="020B0604030504040204" pitchFamily="34" charset="0"/>
              <a:ea typeface="Tahoma" panose="020B0604030504040204" pitchFamily="34" charset="0"/>
              <a:cs typeface="Tahoma" panose="020B0604030504040204" pitchFamily="34" charset="0"/>
            </a:endParaRPr>
          </a:p>
          <a:p>
            <a:pPr lvl="1" algn="just"/>
            <a:r>
              <a:rPr lang="en-US" sz="2400" dirty="0" err="1">
                <a:latin typeface="Tahoma" panose="020B0604030504040204" pitchFamily="34" charset="0"/>
                <a:ea typeface="Tahoma" panose="020B0604030504040204" pitchFamily="34" charset="0"/>
                <a:cs typeface="Tahoma" panose="020B0604030504040204" pitchFamily="34" charset="0"/>
              </a:rPr>
              <a:t>Superračunari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kako</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im</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sam</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naziv</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kaže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specijalni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računari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namenjeni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obavljanju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izuzetno</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teških</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zahteva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stanovišta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računara</a:t>
            </a:r>
            <a:r>
              <a:rPr lang="en-US" sz="2400" dirty="0">
                <a:latin typeface="Tahoma" panose="020B0604030504040204" pitchFamily="34" charset="0"/>
                <a:ea typeface="Tahoma" panose="020B0604030504040204" pitchFamily="34" charset="0"/>
                <a:cs typeface="Tahoma" panose="020B0604030504040204" pitchFamily="34" charset="0"/>
              </a:rPr>
              <a:t>, a </a:t>
            </a:r>
            <a:r>
              <a:rPr lang="en-US" sz="2400" dirty="0" err="1">
                <a:latin typeface="Tahoma" panose="020B0604030504040204" pitchFamily="34" charset="0"/>
                <a:ea typeface="Tahoma" panose="020B0604030504040204" pitchFamily="34" charset="0"/>
                <a:cs typeface="Tahoma" panose="020B0604030504040204" pitchFamily="34" charset="0"/>
              </a:rPr>
              <a:t>jedna</a:t>
            </a:r>
            <a:r>
              <a:rPr lang="en-US" sz="2400" dirty="0">
                <a:latin typeface="Tahoma" panose="020B0604030504040204" pitchFamily="34" charset="0"/>
                <a:ea typeface="Tahoma" panose="020B0604030504040204" pitchFamily="34" charset="0"/>
                <a:cs typeface="Tahoma" panose="020B0604030504040204" pitchFamily="34" charset="0"/>
              </a:rPr>
              <a:t> od </a:t>
            </a:r>
            <a:r>
              <a:rPr lang="en-US" sz="2400" dirty="0" err="1">
                <a:latin typeface="Tahoma" panose="020B0604030504040204" pitchFamily="34" charset="0"/>
                <a:ea typeface="Tahoma" panose="020B0604030504040204" pitchFamily="34" charset="0"/>
                <a:cs typeface="Tahoma" panose="020B0604030504040204" pitchFamily="34" charset="0"/>
              </a:rPr>
              <a:t>zvanično</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najboljih</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smtClean="0">
                <a:latin typeface="Tahoma" panose="020B0604030504040204" pitchFamily="34" charset="0"/>
                <a:ea typeface="Tahoma" panose="020B0604030504040204" pitchFamily="34" charset="0"/>
                <a:cs typeface="Tahoma" panose="020B0604030504040204" pitchFamily="34" charset="0"/>
              </a:rPr>
              <a:t>najbržih</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računara</a:t>
            </a:r>
            <a:r>
              <a:rPr lang="en-US" sz="2400" dirty="0">
                <a:latin typeface="Tahoma" panose="020B0604030504040204" pitchFamily="34" charset="0"/>
                <a:ea typeface="Tahoma" panose="020B0604030504040204" pitchFamily="34" charset="0"/>
                <a:cs typeface="Tahoma" panose="020B0604030504040204" pitchFamily="34" charset="0"/>
              </a:rPr>
              <a:t> u </a:t>
            </a:r>
            <a:r>
              <a:rPr lang="en-US" sz="2400" dirty="0" err="1">
                <a:latin typeface="Tahoma" panose="020B0604030504040204" pitchFamily="34" charset="0"/>
                <a:ea typeface="Tahoma" panose="020B0604030504040204" pitchFamily="34" charset="0"/>
                <a:cs typeface="Tahoma" panose="020B0604030504040204" pitchFamily="34" charset="0"/>
              </a:rPr>
              <a:t>čitavom</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svetu</a:t>
            </a:r>
            <a:r>
              <a:rPr lang="en-US" sz="2400" dirty="0">
                <a:latin typeface="Tahoma" panose="020B0604030504040204" pitchFamily="34" charset="0"/>
                <a:ea typeface="Tahoma" panose="020B0604030504040204" pitchFamily="34" charset="0"/>
                <a:cs typeface="Tahoma" panose="020B0604030504040204" pitchFamily="34" charset="0"/>
              </a:rPr>
              <a:t> je </a:t>
            </a:r>
            <a:r>
              <a:rPr lang="en-US" sz="2400" dirty="0" err="1">
                <a:latin typeface="Tahoma" panose="020B0604030504040204" pitchFamily="34" charset="0"/>
                <a:ea typeface="Tahoma" panose="020B0604030504040204" pitchFamily="34" charset="0"/>
                <a:cs typeface="Tahoma" panose="020B0604030504040204" pitchFamily="34" charset="0"/>
              </a:rPr>
              <a:t>superračunar</a:t>
            </a:r>
            <a:r>
              <a:rPr lang="en-US" sz="2400" dirty="0">
                <a:latin typeface="Tahoma" panose="020B0604030504040204" pitchFamily="34" charset="0"/>
                <a:ea typeface="Tahoma" panose="020B0604030504040204" pitchFamily="34" charset="0"/>
                <a:cs typeface="Tahoma" panose="020B0604030504040204" pitchFamily="34" charset="0"/>
              </a:rPr>
              <a:t> " </a:t>
            </a:r>
            <a:r>
              <a:rPr lang="en-US" sz="2400" dirty="0" err="1">
                <a:latin typeface="Tahoma" panose="020B0604030504040204" pitchFamily="34" charset="0"/>
                <a:ea typeface="Tahoma" panose="020B0604030504040204" pitchFamily="34" charset="0"/>
                <a:cs typeface="Tahoma" panose="020B0604030504040204" pitchFamily="34" charset="0"/>
              </a:rPr>
              <a:t>Tianhe</a:t>
            </a:r>
            <a:r>
              <a:rPr lang="en-US" sz="2400" dirty="0">
                <a:latin typeface="Tahoma" panose="020B0604030504040204" pitchFamily="34" charset="0"/>
                <a:ea typeface="Tahoma" panose="020B0604030504040204" pitchFamily="34" charset="0"/>
                <a:cs typeface="Tahoma" panose="020B0604030504040204" pitchFamily="34" charset="0"/>
              </a:rPr>
              <a:t> 2 </a:t>
            </a:r>
            <a:r>
              <a:rPr lang="en-US" sz="2400" dirty="0" smtClean="0">
                <a:latin typeface="Tahoma" panose="020B0604030504040204" pitchFamily="34" charset="0"/>
                <a:ea typeface="Tahoma" panose="020B0604030504040204" pitchFamily="34" charset="0"/>
                <a:cs typeface="Tahoma" panose="020B0604030504040204" pitchFamily="34" charset="0"/>
              </a:rPr>
              <a:t>".</a:t>
            </a:r>
            <a:endParaRPr lang="sr-Latn-RS" sz="2400" dirty="0" smtClean="0">
              <a:latin typeface="Tahoma" panose="020B0604030504040204" pitchFamily="34" charset="0"/>
              <a:ea typeface="Tahoma" panose="020B0604030504040204" pitchFamily="34" charset="0"/>
              <a:cs typeface="Tahoma" panose="020B0604030504040204" pitchFamily="34" charset="0"/>
            </a:endParaRP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M</a:t>
            </a:r>
            <a:r>
              <a:rPr lang="en-US" sz="2400" dirty="0" err="1" smtClean="0">
                <a:latin typeface="Tahoma" panose="020B0604030504040204" pitchFamily="34" charset="0"/>
                <a:ea typeface="Tahoma" panose="020B0604030504040204" pitchFamily="34" charset="0"/>
                <a:cs typeface="Tahoma" panose="020B0604030504040204" pitchFamily="34" charset="0"/>
              </a:rPr>
              <a:t>ejnfrejm</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računari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specijalni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računari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čiji</a:t>
            </a:r>
            <a:r>
              <a:rPr lang="en-US" sz="2400" dirty="0">
                <a:latin typeface="Tahoma" panose="020B0604030504040204" pitchFamily="34" charset="0"/>
                <a:ea typeface="Tahoma" panose="020B0604030504040204" pitchFamily="34" charset="0"/>
                <a:cs typeface="Tahoma" panose="020B0604030504040204" pitchFamily="34" charset="0"/>
              </a:rPr>
              <a:t> je </a:t>
            </a:r>
            <a:r>
              <a:rPr lang="en-US" sz="2400" dirty="0" err="1">
                <a:latin typeface="Tahoma" panose="020B0604030504040204" pitchFamily="34" charset="0"/>
                <a:ea typeface="Tahoma" panose="020B0604030504040204" pitchFamily="34" charset="0"/>
                <a:cs typeface="Tahoma" panose="020B0604030504040204" pitchFamily="34" charset="0"/>
              </a:rPr>
              <a:t>hardver</a:t>
            </a:r>
            <a:r>
              <a:rPr lang="en-US" sz="2400" dirty="0">
                <a:latin typeface="Tahoma" panose="020B0604030504040204" pitchFamily="34" charset="0"/>
                <a:ea typeface="Tahoma" panose="020B0604030504040204" pitchFamily="34" charset="0"/>
                <a:cs typeface="Tahoma" panose="020B0604030504040204" pitchFamily="34" charset="0"/>
              </a:rPr>
              <a:t>, a </a:t>
            </a:r>
            <a:r>
              <a:rPr lang="en-US" sz="2400" dirty="0" err="1">
                <a:latin typeface="Tahoma" panose="020B0604030504040204" pitchFamily="34" charset="0"/>
                <a:ea typeface="Tahoma" panose="020B0604030504040204" pitchFamily="34" charset="0"/>
                <a:cs typeface="Tahoma" panose="020B0604030504040204" pitchFamily="34" charset="0"/>
              </a:rPr>
              <a:t>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softver</a:t>
            </a:r>
            <a:r>
              <a:rPr lang="en-US" sz="2400" dirty="0">
                <a:latin typeface="Tahoma" panose="020B0604030504040204" pitchFamily="34" charset="0"/>
                <a:ea typeface="Tahoma" panose="020B0604030504040204" pitchFamily="34" charset="0"/>
                <a:cs typeface="Tahoma" panose="020B0604030504040204" pitchFamily="34" charset="0"/>
              </a:rPr>
              <a:t> u </a:t>
            </a:r>
            <a:r>
              <a:rPr lang="en-US" sz="2400" dirty="0" err="1">
                <a:latin typeface="Tahoma" panose="020B0604030504040204" pitchFamily="34" charset="0"/>
                <a:ea typeface="Tahoma" panose="020B0604030504040204" pitchFamily="34" charset="0"/>
                <a:cs typeface="Tahoma" panose="020B0604030504040204" pitchFamily="34" charset="0"/>
              </a:rPr>
              <a:t>skladu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njim</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dizajniran</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tako</a:t>
            </a:r>
            <a:r>
              <a:rPr lang="en-US" sz="2400" dirty="0">
                <a:latin typeface="Tahoma" panose="020B0604030504040204" pitchFamily="34" charset="0"/>
                <a:ea typeface="Tahoma" panose="020B0604030504040204" pitchFamily="34" charset="0"/>
                <a:cs typeface="Tahoma" panose="020B0604030504040204" pitchFamily="34" charset="0"/>
              </a:rPr>
              <a:t> da </a:t>
            </a:r>
            <a:r>
              <a:rPr lang="en-US" sz="2400" dirty="0" err="1">
                <a:latin typeface="Tahoma" panose="020B0604030504040204" pitchFamily="34" charset="0"/>
                <a:ea typeface="Tahoma" panose="020B0604030504040204" pitchFamily="34" charset="0"/>
                <a:cs typeface="Tahoma" panose="020B0604030504040204" pitchFamily="34" charset="0"/>
              </a:rPr>
              <a:t>obavlja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neverovatno</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veliki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broj</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proračuna</a:t>
            </a:r>
            <a:r>
              <a:rPr lang="en-US" sz="2400" dirty="0">
                <a:latin typeface="Tahoma" panose="020B0604030504040204" pitchFamily="34" charset="0"/>
                <a:ea typeface="Tahoma" panose="020B0604030504040204" pitchFamily="34" charset="0"/>
                <a:cs typeface="Tahoma" panose="020B0604030504040204" pitchFamily="34" charset="0"/>
              </a:rPr>
              <a:t> u </a:t>
            </a:r>
            <a:r>
              <a:rPr lang="en-US" sz="2400" dirty="0" err="1">
                <a:latin typeface="Tahoma" panose="020B0604030504040204" pitchFamily="34" charset="0"/>
                <a:ea typeface="Tahoma" panose="020B0604030504040204" pitchFamily="34" charset="0"/>
                <a:cs typeface="Tahoma" panose="020B0604030504040204" pitchFamily="34" charset="0"/>
              </a:rPr>
              <a:t>jednoj</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sekundi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Mejnfrejm</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računari</a:t>
            </a:r>
            <a:r>
              <a:rPr lang="en-US" sz="2400" dirty="0">
                <a:latin typeface="Tahoma" panose="020B0604030504040204" pitchFamily="34" charset="0"/>
                <a:ea typeface="Tahoma" panose="020B0604030504040204" pitchFamily="34" charset="0"/>
                <a:cs typeface="Tahoma" panose="020B0604030504040204" pitchFamily="34" charset="0"/>
              </a:rPr>
              <a:t> se </a:t>
            </a:r>
            <a:r>
              <a:rPr lang="en-US" sz="2400" dirty="0" err="1">
                <a:latin typeface="Tahoma" panose="020B0604030504040204" pitchFamily="34" charset="0"/>
                <a:ea typeface="Tahoma" panose="020B0604030504040204" pitchFamily="34" charset="0"/>
                <a:cs typeface="Tahoma" panose="020B0604030504040204" pitchFamily="34" charset="0"/>
              </a:rPr>
              <a:t>koriste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najčešće</a:t>
            </a:r>
            <a:r>
              <a:rPr lang="en-US" sz="2400" dirty="0">
                <a:latin typeface="Tahoma" panose="020B0604030504040204" pitchFamily="34" charset="0"/>
                <a:ea typeface="Tahoma" panose="020B0604030504040204" pitchFamily="34" charset="0"/>
                <a:cs typeface="Tahoma" panose="020B0604030504040204" pitchFamily="34" charset="0"/>
              </a:rPr>
              <a:t> u </a:t>
            </a:r>
            <a:r>
              <a:rPr lang="en-US" sz="2400" dirty="0" err="1">
                <a:latin typeface="Tahoma" panose="020B0604030504040204" pitchFamily="34" charset="0"/>
                <a:ea typeface="Tahoma" panose="020B0604030504040204" pitchFamily="34" charset="0"/>
                <a:cs typeface="Tahoma" panose="020B0604030504040204" pitchFamily="34" charset="0"/>
              </a:rPr>
              <a:t>velikim</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korporacijama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koje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imaju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potrebu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ovakvim</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računarskim</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sistemima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ali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a:t>
            </a:r>
            <a:r>
              <a:rPr lang="en-US" sz="2400" dirty="0">
                <a:latin typeface="Tahoma" panose="020B0604030504040204" pitchFamily="34" charset="0"/>
                <a:ea typeface="Tahoma" panose="020B0604030504040204" pitchFamily="34" charset="0"/>
                <a:cs typeface="Tahoma" panose="020B0604030504040204" pitchFamily="34" charset="0"/>
              </a:rPr>
              <a:t> u </a:t>
            </a:r>
            <a:r>
              <a:rPr lang="en-US" sz="2400" dirty="0" err="1">
                <a:latin typeface="Tahoma" panose="020B0604030504040204" pitchFamily="34" charset="0"/>
                <a:ea typeface="Tahoma" panose="020B0604030504040204" pitchFamily="34" charset="0"/>
                <a:cs typeface="Tahoma" panose="020B0604030504040204" pitchFamily="34" charset="0"/>
              </a:rPr>
              <a:t>naučne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svrhe</a:t>
            </a:r>
            <a:r>
              <a:rPr lang="en-US" sz="2400" dirty="0">
                <a:latin typeface="Tahoma" panose="020B0604030504040204" pitchFamily="34" charset="0"/>
                <a:ea typeface="Tahoma" panose="020B0604030504040204" pitchFamily="34" charset="0"/>
                <a:cs typeface="Tahoma" panose="020B0604030504040204" pitchFamily="34" charset="0"/>
              </a:rPr>
              <a:t>. Oni </a:t>
            </a:r>
            <a:r>
              <a:rPr lang="en-US" sz="2400" dirty="0" err="1">
                <a:latin typeface="Tahoma" panose="020B0604030504040204" pitchFamily="34" charset="0"/>
                <a:ea typeface="Tahoma" panose="020B0604030504040204" pitchFamily="34" charset="0"/>
                <a:cs typeface="Tahoma" panose="020B0604030504040204" pitchFamily="34" charset="0"/>
              </a:rPr>
              <a:t>su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mahom</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toliko</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veliki</a:t>
            </a:r>
            <a:r>
              <a:rPr lang="en-US" sz="2400" dirty="0">
                <a:latin typeface="Tahoma" panose="020B0604030504040204" pitchFamily="34" charset="0"/>
                <a:ea typeface="Tahoma" panose="020B0604030504040204" pitchFamily="34" charset="0"/>
                <a:cs typeface="Tahoma" panose="020B0604030504040204" pitchFamily="34" charset="0"/>
              </a:rPr>
              <a:t> da je </a:t>
            </a:r>
            <a:r>
              <a:rPr lang="en-US" sz="2400" dirty="0" err="1">
                <a:latin typeface="Tahoma" panose="020B0604030504040204" pitchFamily="34" charset="0"/>
                <a:ea typeface="Tahoma" panose="020B0604030504040204" pitchFamily="34" charset="0"/>
                <a:cs typeface="Tahoma" panose="020B0604030504040204" pitchFamily="34" charset="0"/>
              </a:rPr>
              <a:t>često</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jedna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prostorija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rezervisana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samo</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njih</a:t>
            </a:r>
            <a:r>
              <a:rPr lang="en-US" sz="2400" dirty="0">
                <a:latin typeface="Tahoma" panose="020B0604030504040204" pitchFamily="34" charset="0"/>
                <a:ea typeface="Tahoma" panose="020B0604030504040204" pitchFamily="34" charset="0"/>
                <a:cs typeface="Tahoma" panose="020B0604030504040204" pitchFamily="34" charset="0"/>
              </a:rPr>
              <a:t>, a </a:t>
            </a:r>
            <a:r>
              <a:rPr lang="en-US" sz="2400" dirty="0" err="1">
                <a:latin typeface="Tahoma" panose="020B0604030504040204" pitchFamily="34" charset="0"/>
                <a:ea typeface="Tahoma" panose="020B0604030504040204" pitchFamily="34" charset="0"/>
                <a:cs typeface="Tahoma" panose="020B0604030504040204" pitchFamily="34" charset="0"/>
              </a:rPr>
              <a:t>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cena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im</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nije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zanemarljiva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uzevši</a:t>
            </a:r>
            <a:r>
              <a:rPr lang="en-US" sz="2400" dirty="0">
                <a:latin typeface="Tahoma" panose="020B0604030504040204" pitchFamily="34" charset="0"/>
                <a:ea typeface="Tahoma" panose="020B0604030504040204" pitchFamily="34" charset="0"/>
                <a:cs typeface="Tahoma" panose="020B0604030504040204" pitchFamily="34" charset="0"/>
              </a:rPr>
              <a:t> u </a:t>
            </a:r>
            <a:r>
              <a:rPr lang="en-US" sz="2400" dirty="0" err="1">
                <a:latin typeface="Tahoma" panose="020B0604030504040204" pitchFamily="34" charset="0"/>
                <a:ea typeface="Tahoma" panose="020B0604030504040204" pitchFamily="34" charset="0"/>
                <a:cs typeface="Tahoma" panose="020B0604030504040204" pitchFamily="34" charset="0"/>
              </a:rPr>
              <a:t>obzir</a:t>
            </a:r>
            <a:r>
              <a:rPr lang="en-US" sz="2400" dirty="0">
                <a:latin typeface="Tahoma" panose="020B0604030504040204" pitchFamily="34" charset="0"/>
                <a:ea typeface="Tahoma" panose="020B0604030504040204" pitchFamily="34" charset="0"/>
                <a:cs typeface="Tahoma" panose="020B0604030504040204" pitchFamily="34" charset="0"/>
              </a:rPr>
              <a:t> da </a:t>
            </a:r>
            <a:r>
              <a:rPr lang="en-US" sz="2400" dirty="0" err="1">
                <a:latin typeface="Tahoma" panose="020B0604030504040204" pitchFamily="34" charset="0"/>
                <a:ea typeface="Tahoma" panose="020B0604030504040204" pitchFamily="34" charset="0"/>
                <a:cs typeface="Tahoma" panose="020B0604030504040204" pitchFamily="34" charset="0"/>
              </a:rPr>
              <a:t>su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mejefrejm</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računari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smtClean="0">
                <a:latin typeface="Tahoma" panose="020B0604030504040204" pitchFamily="34" charset="0"/>
                <a:ea typeface="Tahoma" panose="020B0604030504040204" pitchFamily="34" charset="0"/>
                <a:cs typeface="Tahoma" panose="020B0604030504040204" pitchFamily="34" charset="0"/>
              </a:rPr>
              <a:t>sluplji</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a:latin typeface="Tahoma" panose="020B0604030504040204" pitchFamily="34" charset="0"/>
                <a:ea typeface="Tahoma" panose="020B0604030504040204" pitchFamily="34" charset="0"/>
                <a:cs typeface="Tahoma" panose="020B0604030504040204" pitchFamily="34" charset="0"/>
              </a:rPr>
              <a:t>od </a:t>
            </a:r>
            <a:r>
              <a:rPr lang="en-US" sz="2400" dirty="0" err="1">
                <a:latin typeface="Tahoma" panose="020B0604030504040204" pitchFamily="34" charset="0"/>
                <a:ea typeface="Tahoma" panose="020B0604030504040204" pitchFamily="34" charset="0"/>
                <a:cs typeface="Tahoma" panose="020B0604030504040204" pitchFamily="34" charset="0"/>
              </a:rPr>
              <a:t>personalnih</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računara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laptopova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više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hiljada</a:t>
            </a:r>
            <a:r>
              <a:rPr lang="en-US" sz="2400" dirty="0">
                <a:latin typeface="Tahoma" panose="020B0604030504040204" pitchFamily="34" charset="0"/>
                <a:ea typeface="Tahoma" panose="020B0604030504040204" pitchFamily="34" charset="0"/>
                <a:cs typeface="Tahoma" panose="020B0604030504040204" pitchFamily="34" charset="0"/>
              </a:rPr>
              <a:t> puta.</a:t>
            </a:r>
          </a:p>
        </p:txBody>
      </p:sp>
    </p:spTree>
    <p:extLst>
      <p:ext uri="{BB962C8B-B14F-4D97-AF65-F5344CB8AC3E}">
        <p14:creationId xmlns:p14="http://schemas.microsoft.com/office/powerpoint/2010/main" val="4188117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a:bodyPr>
          <a:lstStyle/>
          <a:p>
            <a:pPr marL="457200" lvl="1" indent="0" algn="ctr">
              <a:buNone/>
            </a:pPr>
            <a:r>
              <a:rPr lang="sr-Latn-RS" sz="2400" b="1" dirty="0" smtClean="0">
                <a:latin typeface="Tahoma" panose="020B0604030504040204" pitchFamily="34" charset="0"/>
                <a:ea typeface="Tahoma" panose="020B0604030504040204" pitchFamily="34" charset="0"/>
                <a:cs typeface="Tahoma" panose="020B0604030504040204" pitchFamily="34" charset="0"/>
              </a:rPr>
              <a:t>Razvoj računara </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Prva poznata prenosna sprava za računanje je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abakus</a:t>
            </a:r>
            <a:r>
              <a:rPr lang="sr-Latn-RS" sz="2400" dirty="0" smtClean="0">
                <a:latin typeface="Tahoma" panose="020B0604030504040204" pitchFamily="34" charset="0"/>
                <a:ea typeface="Tahoma" panose="020B0604030504040204" pitchFamily="34" charset="0"/>
                <a:cs typeface="Tahoma" panose="020B0604030504040204" pitchFamily="34" charset="0"/>
              </a:rPr>
              <a:t>. Njime se računalo pomoću kamenčića koji su se umetali u žljebove napravljene u pesku.</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Zatim se abakus sastojao od okvira i razapetih žica na kojima su postavljene pločice ili kuglice. Takvim abakusom koristili su se u Egiptu i Kini pre 2500 godina, a nešto kasnije i u antičkoj Grčkoj. Različite varijante abakusa korišćene su u: Mesopotamiji, starom Egiptu, Persiji, Grčkoj, Kini, Rimu, Indiji...</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Zahvaljujući abakusu postoje najstariji zapisi o brojevima sačuvani do danas.</a:t>
            </a:r>
          </a:p>
          <a:p>
            <a:pPr lvl="1" algn="just"/>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Vodeni sat </a:t>
            </a:r>
            <a:r>
              <a:rPr lang="sr-Latn-RS" sz="2400" dirty="0" smtClean="0">
                <a:latin typeface="Tahoma" panose="020B0604030504040204" pitchFamily="34" charset="0"/>
                <a:ea typeface="Tahoma" panose="020B0604030504040204" pitchFamily="34" charset="0"/>
                <a:cs typeface="Tahoma" panose="020B0604030504040204" pitchFamily="34" charset="0"/>
              </a:rPr>
              <a:t>ili </a:t>
            </a:r>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klepsidra</a:t>
            </a:r>
            <a:r>
              <a:rPr lang="sr-Latn-RS" sz="2400" dirty="0" smtClean="0">
                <a:latin typeface="Tahoma" panose="020B0604030504040204" pitchFamily="34" charset="0"/>
                <a:ea typeface="Tahoma" panose="020B0604030504040204" pitchFamily="34" charset="0"/>
                <a:cs typeface="Tahoma" panose="020B0604030504040204" pitchFamily="34" charset="0"/>
              </a:rPr>
              <a:t> je naprava za merenje vremena uz pomoć protoka vode iz posude, obično kroz uzani otvor.</a:t>
            </a:r>
          </a:p>
          <a:p>
            <a:pPr lvl="1" algn="just"/>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Antikitera</a:t>
            </a:r>
            <a:r>
              <a:rPr lang="sr-Latn-RS" sz="2400" dirty="0" smtClean="0">
                <a:latin typeface="Tahoma" panose="020B0604030504040204" pitchFamily="34" charset="0"/>
                <a:ea typeface="Tahoma" panose="020B0604030504040204" pitchFamily="34" charset="0"/>
                <a:cs typeface="Tahoma" panose="020B0604030504040204" pitchFamily="34" charset="0"/>
              </a:rPr>
              <a:t> mehanizam, antički mehanički kalkulator služio je za računanje astronomskih pozicija.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1612 godine Džon Nejpier, otkriva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pojam logaritma </a:t>
            </a:r>
            <a:r>
              <a:rPr lang="sr-Latn-RS" sz="2400" dirty="0" smtClean="0">
                <a:latin typeface="Tahoma" panose="020B0604030504040204" pitchFamily="34" charset="0"/>
                <a:ea typeface="Tahoma" panose="020B0604030504040204" pitchFamily="34" charset="0"/>
                <a:cs typeface="Tahoma" panose="020B0604030504040204" pitchFamily="34" charset="0"/>
              </a:rPr>
              <a:t>i izdaje prve logaritamske tablice. 1622.godine Vilijam Otred stvara prvu logaritamsku spravu za računanje.</a:t>
            </a:r>
            <a:endParaRPr lang="en-US" sz="24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3754629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lnSpcReduction="10000"/>
          </a:bodyPr>
          <a:lstStyle/>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1642.god Blez Paskal stvara prvu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mehaničku mašinu </a:t>
            </a:r>
            <a:r>
              <a:rPr lang="sr-Latn-RS" sz="2400" dirty="0" smtClean="0">
                <a:latin typeface="Tahoma" panose="020B0604030504040204" pitchFamily="34" charset="0"/>
                <a:ea typeface="Tahoma" panose="020B0604030504040204" pitchFamily="34" charset="0"/>
                <a:cs typeface="Tahoma" panose="020B0604030504040204" pitchFamily="34" charset="0"/>
              </a:rPr>
              <a:t>za sabiranje i oduzimanje, koja je mogla baratati do 8 cifara.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1671 god. Gotfrid Vilfelm Lajbnic izumeo je spravu za računanje s bubnjem, koja je mogla da obavlja sve četri aritmetičke operacije, kao i da izračunava kvadratni koren.</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1774 god. Philipp Matthaus Hanh gradi manji broj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mehaničkih kalkulatora </a:t>
            </a:r>
            <a:r>
              <a:rPr lang="sr-Latn-RS" sz="2400" dirty="0" smtClean="0">
                <a:latin typeface="Tahoma" panose="020B0604030504040204" pitchFamily="34" charset="0"/>
                <a:ea typeface="Tahoma" panose="020B0604030504040204" pitchFamily="34" charset="0"/>
                <a:cs typeface="Tahoma" panose="020B0604030504040204" pitchFamily="34" charset="0"/>
              </a:rPr>
              <a:t>preciznih na 12 decimala.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1820 god. Čarls Bebidž počeo je razvoj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Diferencijalne mašine</a:t>
            </a:r>
            <a:r>
              <a:rPr lang="sr-Latn-RS" sz="2400" dirty="0" smtClean="0">
                <a:latin typeface="Tahoma" panose="020B0604030504040204" pitchFamily="34" charset="0"/>
                <a:ea typeface="Tahoma" panose="020B0604030504040204" pitchFamily="34" charset="0"/>
                <a:cs typeface="Tahoma" panose="020B0604030504040204" pitchFamily="34" charset="0"/>
              </a:rPr>
              <a:t>-mehaničkog uređaja koji može izvršavati jednostavne matematičke operacije, a koristila se za izračunavanje tabela u pomorskoj navigaciji. Početkom 1830 god. Bebidž je počeo razvoj svoje </a:t>
            </a:r>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Analitičke mašine </a:t>
            </a:r>
            <a:r>
              <a:rPr lang="sr-Latn-RS" sz="2400" dirty="0" smtClean="0">
                <a:latin typeface="Tahoma" panose="020B0604030504040204" pitchFamily="34" charset="0"/>
                <a:ea typeface="Tahoma" panose="020B0604030504040204" pitchFamily="34" charset="0"/>
                <a:cs typeface="Tahoma" panose="020B0604030504040204" pitchFamily="34" charset="0"/>
              </a:rPr>
              <a:t>koja je izvršavala kompleksnije proračune i bila je namenjena za izvođenje bilo kog računa sa tačnošću do 20 cifara.</a:t>
            </a:r>
          </a:p>
          <a:p>
            <a:pPr lvl="1" algn="just"/>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Analitička mašina se može smatrati prvim mehaničkim programabilnim računarom</a:t>
            </a:r>
            <a:r>
              <a:rPr lang="sr-Latn-RS" sz="2400" dirty="0" smtClean="0">
                <a:latin typeface="Tahoma" panose="020B0604030504040204" pitchFamily="34" charset="0"/>
                <a:ea typeface="Tahoma" panose="020B0604030504040204" pitchFamily="34" charset="0"/>
                <a:cs typeface="Tahoma" panose="020B0604030504040204" pitchFamily="34" charset="0"/>
              </a:rPr>
              <a:t>. Ona je imala četri dela: memoriju, jedinicu za izračunavanje i ulaznu i izlaznu jedinicu zasnovane na principu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bušenih kartica</a:t>
            </a:r>
            <a:r>
              <a:rPr lang="sr-Latn-RS" sz="2400" dirty="0" smtClean="0">
                <a:latin typeface="Tahoma" panose="020B0604030504040204" pitchFamily="34" charset="0"/>
                <a:ea typeface="Tahoma" panose="020B0604030504040204" pitchFamily="34" charset="0"/>
                <a:cs typeface="Tahoma" panose="020B0604030504040204" pitchFamily="34" charset="0"/>
              </a:rPr>
              <a:t>. To je bilo fundamentalno rešenje za osnovu savremenih digitalnih računara.</a:t>
            </a:r>
            <a:endParaRPr lang="en-US" sz="24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5425541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a:bodyPr>
          <a:lstStyle/>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Ključni događaj u daljem razvoju računarstva predstavljalo je otkriće električne energije i razvoj elektrotehnike kao nove naučne discipline.</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1884. godine Samuel Mors šalje prvu telegrafsku poruku iz Washingtona u Baltimore.</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1850. godine Amedee Mannheim stvara </a:t>
            </a:r>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Slide Rule </a:t>
            </a:r>
            <a:r>
              <a:rPr lang="sr-Latn-RS" sz="2400" dirty="0" smtClean="0">
                <a:latin typeface="Tahoma" panose="020B0604030504040204" pitchFamily="34" charset="0"/>
                <a:ea typeface="Tahoma" panose="020B0604030504040204" pitchFamily="34" charset="0"/>
                <a:cs typeface="Tahoma" panose="020B0604030504040204" pitchFamily="34" charset="0"/>
              </a:rPr>
              <a:t>(spravu za logaritamsko računanje.</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1854. godine Džorž Bul opisuje simboliku i logička pravila koja će postati osnovom organizacijom računara. </a:t>
            </a:r>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Bulova algebra </a:t>
            </a:r>
            <a:r>
              <a:rPr lang="sr-Latn-RS" sz="2400" dirty="0" smtClean="0">
                <a:latin typeface="Tahoma" panose="020B0604030504040204" pitchFamily="34" charset="0"/>
                <a:ea typeface="Tahoma" panose="020B0604030504040204" pitchFamily="34" charset="0"/>
                <a:cs typeface="Tahoma" panose="020B0604030504040204" pitchFamily="34" charset="0"/>
              </a:rPr>
              <a:t>je osnova modernih računarskih kalkulacija, te se on smatra utemeljivačem računarske nauke.</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1876. godine Aleksander Graham Bel je izumio i patentirao telefon.</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1884. godine Herman Holerit patentirao je svoju </a:t>
            </a:r>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mašinu za tabeliranje </a:t>
            </a:r>
            <a:r>
              <a:rPr lang="sr-Latn-RS" sz="2400" dirty="0" smtClean="0">
                <a:latin typeface="Tahoma" panose="020B0604030504040204" pitchFamily="34" charset="0"/>
                <a:ea typeface="Tahoma" panose="020B0604030504040204" pitchFamily="34" charset="0"/>
                <a:cs typeface="Tahoma" panose="020B0604030504040204" pitchFamily="34" charset="0"/>
              </a:rPr>
              <a:t>pomoću bušenih kartica. Njegova prva kompanija TMC, udružuje se sa tri druge kompanije , te 1924. nastaje IBM, koja i danas predstavlja jednog od najznačajnijih proizvođača računara na svetu.</a:t>
            </a:r>
            <a:endParaRPr lang="en-US" sz="24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2097995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a:bodyPr>
          <a:lstStyle/>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1895. godine Guglielmo Marconi šalje prve radio talase.</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1900. godine počinje upotreba bušenih kartica i automatskog čitača za obradu podataka popisa stanovništva.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1900. godine Nikola Tesla patentirao je I (AND) </a:t>
            </a:r>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logičko kolo</a:t>
            </a:r>
            <a:r>
              <a:rPr lang="sr-Latn-RS" sz="2400" dirty="0" smtClean="0">
                <a:latin typeface="Tahoma" panose="020B0604030504040204" pitchFamily="34" charset="0"/>
                <a:ea typeface="Tahoma" panose="020B0604030504040204" pitchFamily="34" charset="0"/>
                <a:cs typeface="Tahoma" panose="020B0604030504040204" pitchFamily="34" charset="0"/>
              </a:rPr>
              <a:t>. Logička kola su skup elektronski kontrolisanih prekidača koji izračunavaju operacije Bulove algebre.</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1939. godine završava se era mehaničkih računarskih sredstava i počinje elektronski period koji traje i danas.</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Alan Tjuring, otac savremene računarske nauke, definisao je prvi principe modernih računara. Tokom 1942. godine je razvio </a:t>
            </a:r>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tehniku Turingsmus </a:t>
            </a:r>
            <a:r>
              <a:rPr lang="sr-Latn-RS" sz="2400" dirty="0" smtClean="0">
                <a:latin typeface="Tahoma" panose="020B0604030504040204" pitchFamily="34" charset="0"/>
                <a:ea typeface="Tahoma" panose="020B0604030504040204" pitchFamily="34" charset="0"/>
                <a:cs typeface="Tahoma" panose="020B0604030504040204" pitchFamily="34" charset="0"/>
              </a:rPr>
              <a:t>za razbijanje tzv. Lorencove šifre, elektromehaničke mašine koja je otkrila algoritam nemačkog šifarskog uređaja </a:t>
            </a:r>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Enigma</a:t>
            </a:r>
            <a:r>
              <a:rPr lang="sr-Latn-RS" sz="2400" dirty="0" smtClean="0">
                <a:latin typeface="Tahoma" panose="020B0604030504040204" pitchFamily="34" charset="0"/>
                <a:ea typeface="Tahoma" panose="020B0604030504040204" pitchFamily="34" charset="0"/>
                <a:cs typeface="Tahoma" panose="020B0604030504040204" pitchFamily="34" charset="0"/>
              </a:rPr>
              <a:t>.</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1938. godine William Helwett i David Pacard osnivaju Helwett-Pacard (HP).</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1940. godine nastaju prve televizijske emisije u boji.</a:t>
            </a:r>
            <a:endParaRPr lang="en-US" sz="24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9297795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fontScale="92500" lnSpcReduction="10000"/>
          </a:bodyPr>
          <a:lstStyle/>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1943. godine izgrađen je britanski elektronski računar </a:t>
            </a:r>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Colossus</a:t>
            </a:r>
            <a:r>
              <a:rPr lang="sr-Latn-RS" sz="2400" dirty="0" smtClean="0">
                <a:latin typeface="Tahoma" panose="020B0604030504040204" pitchFamily="34" charset="0"/>
                <a:ea typeface="Tahoma" panose="020B0604030504040204" pitchFamily="34" charset="0"/>
                <a:cs typeface="Tahoma" panose="020B0604030504040204" pitchFamily="34" charset="0"/>
              </a:rPr>
              <a:t>, čija isključiva namena je bila probijanje nemačkih vojnih enkripcija, a posebno </a:t>
            </a:r>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Enigme</a:t>
            </a:r>
            <a:r>
              <a:rPr lang="sr-Latn-RS" sz="2400" dirty="0" smtClean="0">
                <a:latin typeface="Tahoma" panose="020B0604030504040204" pitchFamily="34" charset="0"/>
                <a:ea typeface="Tahoma" panose="020B0604030504040204" pitchFamily="34" charset="0"/>
                <a:cs typeface="Tahoma" panose="020B0604030504040204" pitchFamily="34" charset="0"/>
              </a:rPr>
              <a:t>.</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Džon fon Nojman, je shvatio da je programiranje računara pomoću velikog broja prekidača i kablova sporo i teško, i da je bolje program prestaviti u digitalnom obliku u memoriji računara. Dakle, umesto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decimalne aritmetike</a:t>
            </a:r>
            <a:r>
              <a:rPr lang="sr-Latn-RS" sz="2400" dirty="0" smtClean="0">
                <a:latin typeface="Tahoma" panose="020B0604030504040204" pitchFamily="34" charset="0"/>
                <a:ea typeface="Tahoma" panose="020B0604030504040204" pitchFamily="34" charset="0"/>
                <a:cs typeface="Tahoma" panose="020B0604030504040204" pitchFamily="34" charset="0"/>
              </a:rPr>
              <a:t> koja je korišćena upotrebljava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binarnu aritmetiku.</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1949. godine razvijen je </a:t>
            </a:r>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„Short Order Code“ </a:t>
            </a:r>
            <a:r>
              <a:rPr lang="sr-Latn-RS" sz="2400" dirty="0" smtClean="0">
                <a:latin typeface="Tahoma" panose="020B0604030504040204" pitchFamily="34" charset="0"/>
                <a:ea typeface="Tahoma" panose="020B0604030504040204" pitchFamily="34" charset="0"/>
                <a:cs typeface="Tahoma" panose="020B0604030504040204" pitchFamily="34" charset="0"/>
              </a:rPr>
              <a:t>koji se smatra prvim višim programskim jezikom.</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1951. godine firma Unisys predstavlja prvi komercijalni elektronski računar opšte namene. Do 1957. godine IBM i UNIVAC proizvode računare za vojsku, velike firme i univerzitete.</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1956. godine počela je prva upotreba keyboarda (tastatura) i IBM-ov istraživački tim stvara </a:t>
            </a:r>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Fortran</a:t>
            </a:r>
            <a:r>
              <a:rPr lang="sr-Latn-RS" sz="2400" dirty="0" smtClean="0">
                <a:latin typeface="Tahoma" panose="020B0604030504040204" pitchFamily="34" charset="0"/>
                <a:ea typeface="Tahoma" panose="020B0604030504040204" pitchFamily="34" charset="0"/>
                <a:cs typeface="Tahoma" panose="020B0604030504040204" pitchFamily="34" charset="0"/>
              </a:rPr>
              <a:t> (prvi naučni programski jezik).</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1957. godine skenirana je prva fotografija.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1958. godine Jack Kilby i Robert Noyce odvojeno dolaze do pronalaska integrisanog kola.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1960. godine pušten je u rad </a:t>
            </a:r>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Perceptor</a:t>
            </a:r>
            <a:r>
              <a:rPr lang="sr-Latn-RS" sz="2400" dirty="0" smtClean="0">
                <a:latin typeface="Tahoma" panose="020B0604030504040204" pitchFamily="34" charset="0"/>
                <a:ea typeface="Tahoma" panose="020B0604030504040204" pitchFamily="34" charset="0"/>
                <a:cs typeface="Tahoma" panose="020B0604030504040204" pitchFamily="34" charset="0"/>
              </a:rPr>
              <a:t>, prvi računar koji ima sposobnost učenja na greškama.</a:t>
            </a:r>
            <a:endParaRPr lang="en-US" sz="24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7161245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a:bodyPr>
          <a:lstStyle/>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1962. godine Steve Russel programira prvu računarsku igru </a:t>
            </a:r>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Spacewar</a:t>
            </a:r>
            <a:r>
              <a:rPr lang="sr-Latn-RS" sz="2400" dirty="0" smtClean="0">
                <a:latin typeface="Tahoma" panose="020B0604030504040204" pitchFamily="34" charset="0"/>
                <a:ea typeface="Tahoma" panose="020B0604030504040204" pitchFamily="34" charset="0"/>
                <a:cs typeface="Tahoma" panose="020B0604030504040204" pitchFamily="34" charset="0"/>
              </a:rPr>
              <a:t>.</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1963. godine Ivan Sutherland  stvara interaktivni program za crtanje koji postaje osnova za </a:t>
            </a:r>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CAD</a:t>
            </a:r>
            <a:r>
              <a:rPr lang="sr-Latn-RS" sz="2400" dirty="0" smtClean="0">
                <a:latin typeface="Tahoma" panose="020B0604030504040204" pitchFamily="34" charset="0"/>
                <a:ea typeface="Tahoma" panose="020B0604030504040204" pitchFamily="34" charset="0"/>
                <a:cs typeface="Tahoma" panose="020B0604030504040204" pitchFamily="34" charset="0"/>
              </a:rPr>
              <a:t> (Computer Aided Designe).</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1965. godine Gordon Moore, suosnivač Intel-a, postavlja </a:t>
            </a:r>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Mooreov zakon</a:t>
            </a:r>
            <a:r>
              <a:rPr lang="sr-Latn-RS" sz="2400" dirty="0" smtClean="0">
                <a:latin typeface="Tahoma" panose="020B0604030504040204" pitchFamily="34" charset="0"/>
                <a:ea typeface="Tahoma" panose="020B0604030504040204" pitchFamily="34" charset="0"/>
                <a:cs typeface="Tahoma" panose="020B0604030504040204" pitchFamily="34" charset="0"/>
              </a:rPr>
              <a:t>, koji kaže da će se broj tranzistora od kojih se sastoji procesor udvostručavati svake godine. Taj zakon važi i danas.</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1969. godine američko Ministarsvo odbrane pokreće </a:t>
            </a:r>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ARPAnet</a:t>
            </a:r>
            <a:r>
              <a:rPr lang="sr-Latn-RS" sz="2400" dirty="0" smtClean="0">
                <a:latin typeface="Tahoma" panose="020B0604030504040204" pitchFamily="34" charset="0"/>
                <a:ea typeface="Tahoma" panose="020B0604030504040204" pitchFamily="34" charset="0"/>
                <a:cs typeface="Tahoma" panose="020B0604030504040204" pitchFamily="34" charset="0"/>
              </a:rPr>
              <a:t>, prethodnik Interneta.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1970. godine razvijen je prvi </a:t>
            </a:r>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floppy disk</a:t>
            </a:r>
            <a:r>
              <a:rPr lang="sr-Latn-RS" sz="2400" dirty="0" smtClean="0">
                <a:latin typeface="Tahoma" panose="020B0604030504040204" pitchFamily="34" charset="0"/>
                <a:ea typeface="Tahoma" panose="020B0604030504040204" pitchFamily="34" charset="0"/>
                <a:cs typeface="Tahoma" panose="020B0604030504040204" pitchFamily="34" charset="0"/>
              </a:rPr>
              <a:t>.</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1971. godine Intel razvija prvi </a:t>
            </a:r>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mikroprocesor</a:t>
            </a:r>
            <a:r>
              <a:rPr lang="sr-Latn-RS" sz="2400" dirty="0" smtClean="0">
                <a:latin typeface="Tahoma" panose="020B0604030504040204" pitchFamily="34" charset="0"/>
                <a:ea typeface="Tahoma" panose="020B0604030504040204" pitchFamily="34" charset="0"/>
                <a:cs typeface="Tahoma" panose="020B0604030504040204" pitchFamily="34" charset="0"/>
              </a:rPr>
              <a:t>.</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1972. godine Ray Tomlinson šalje prvu </a:t>
            </a:r>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e-mail</a:t>
            </a:r>
            <a:r>
              <a:rPr lang="sr-Latn-RS" sz="2400" dirty="0" smtClean="0">
                <a:latin typeface="Tahoma" panose="020B0604030504040204" pitchFamily="34" charset="0"/>
                <a:ea typeface="Tahoma" panose="020B0604030504040204" pitchFamily="34" charset="0"/>
                <a:cs typeface="Tahoma" panose="020B0604030504040204" pitchFamily="34" charset="0"/>
              </a:rPr>
              <a:t> poruku.</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1973. godine razvijen je </a:t>
            </a:r>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FTP</a:t>
            </a:r>
            <a:r>
              <a:rPr lang="sr-Latn-RS" sz="2400" dirty="0" smtClean="0">
                <a:latin typeface="Tahoma" panose="020B0604030504040204" pitchFamily="34" charset="0"/>
                <a:ea typeface="Tahoma" panose="020B0604030504040204" pitchFamily="34" charset="0"/>
                <a:cs typeface="Tahoma" panose="020B0604030504040204" pitchFamily="34" charset="0"/>
              </a:rPr>
              <a:t> (File Transfer Protocol) koji označava slanje datoteka udaljenim računarima.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1975. godine Ed Roberts i Les Solomon proizvode prvi personalni računar dostupan širem krugu korisnika-</a:t>
            </a:r>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ALTAIR 8800</a:t>
            </a:r>
            <a:r>
              <a:rPr lang="sr-Latn-RS" sz="2400" dirty="0" smtClean="0">
                <a:latin typeface="Tahoma" panose="020B0604030504040204" pitchFamily="34" charset="0"/>
                <a:ea typeface="Tahoma" panose="020B0604030504040204" pitchFamily="34" charset="0"/>
                <a:cs typeface="Tahoma" panose="020B0604030504040204" pitchFamily="34" charset="0"/>
              </a:rPr>
              <a:t>.</a:t>
            </a:r>
            <a:endParaRPr lang="en-US" sz="24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1847475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fontScale="92500" lnSpcReduction="10000"/>
          </a:bodyPr>
          <a:lstStyle/>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1975. godine </a:t>
            </a:r>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Xerox</a:t>
            </a:r>
            <a:r>
              <a:rPr lang="sr-Latn-RS" sz="2400" dirty="0" smtClean="0">
                <a:latin typeface="Tahoma" panose="020B0604030504040204" pitchFamily="34" charset="0"/>
                <a:ea typeface="Tahoma" panose="020B0604030504040204" pitchFamily="34" charset="0"/>
                <a:cs typeface="Tahoma" panose="020B0604030504040204" pitchFamily="34" charset="0"/>
              </a:rPr>
              <a:t> patentira </a:t>
            </a:r>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Ethernet</a:t>
            </a:r>
            <a:r>
              <a:rPr lang="sr-Latn-RS" sz="2400" dirty="0" smtClean="0">
                <a:latin typeface="Tahoma" panose="020B0604030504040204" pitchFamily="34" charset="0"/>
                <a:ea typeface="Tahoma" panose="020B0604030504040204" pitchFamily="34" charset="0"/>
                <a:cs typeface="Tahoma" panose="020B0604030504040204" pitchFamily="34" charset="0"/>
              </a:rPr>
              <a:t>-temelj svih današnjih mreža. Napisan je prvi Ethernet protokol i uspostavljen prvi </a:t>
            </a:r>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LAN</a:t>
            </a:r>
            <a:r>
              <a:rPr lang="sr-Latn-RS" sz="2400" dirty="0" smtClean="0">
                <a:latin typeface="Tahoma" panose="020B0604030504040204" pitchFamily="34" charset="0"/>
                <a:ea typeface="Tahoma" panose="020B0604030504040204" pitchFamily="34" charset="0"/>
                <a:cs typeface="Tahoma" panose="020B0604030504040204" pitchFamily="34" charset="0"/>
              </a:rPr>
              <a:t> (Local Area Network).</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1975. godine Pol Alen i Bil Gejts osnivaju </a:t>
            </a:r>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Microsoft</a:t>
            </a:r>
            <a:r>
              <a:rPr lang="sr-Latn-RS" sz="2400" dirty="0" smtClean="0">
                <a:latin typeface="Tahoma" panose="020B0604030504040204" pitchFamily="34" charset="0"/>
                <a:ea typeface="Tahoma" panose="020B0604030504040204" pitchFamily="34" charset="0"/>
                <a:cs typeface="Tahoma" panose="020B0604030504040204" pitchFamily="34" charset="0"/>
              </a:rPr>
              <a:t>. Razvijaju programski jezik </a:t>
            </a:r>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BASIC</a:t>
            </a:r>
            <a:r>
              <a:rPr lang="sr-Latn-RS" sz="2400" dirty="0" smtClean="0">
                <a:latin typeface="Tahoma" panose="020B0604030504040204" pitchFamily="34" charset="0"/>
                <a:ea typeface="Tahoma" panose="020B0604030504040204" pitchFamily="34" charset="0"/>
                <a:cs typeface="Tahoma" panose="020B0604030504040204" pitchFamily="34" charset="0"/>
              </a:rPr>
              <a:t> za ALTAIR 8800.</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1976. godine </a:t>
            </a:r>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IBM</a:t>
            </a:r>
            <a:r>
              <a:rPr lang="sr-Latn-RS" sz="2400" dirty="0" smtClean="0">
                <a:latin typeface="Tahoma" panose="020B0604030504040204" pitchFamily="34" charset="0"/>
                <a:ea typeface="Tahoma" panose="020B0604030504040204" pitchFamily="34" charset="0"/>
                <a:cs typeface="Tahoma" panose="020B0604030504040204" pitchFamily="34" charset="0"/>
              </a:rPr>
              <a:t> predstavlja prvi </a:t>
            </a:r>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ink-jet štampač</a:t>
            </a:r>
            <a:r>
              <a:rPr lang="sr-Latn-RS" sz="2400" dirty="0" smtClean="0">
                <a:latin typeface="Tahoma" panose="020B0604030504040204" pitchFamily="34" charset="0"/>
                <a:ea typeface="Tahoma" panose="020B0604030504040204" pitchFamily="34" charset="0"/>
                <a:cs typeface="Tahoma" panose="020B0604030504040204" pitchFamily="34" charset="0"/>
              </a:rPr>
              <a:t>.</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1976. godine Steve Jobs i Steve Wozniak dizajniraju i grade </a:t>
            </a:r>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Apple I </a:t>
            </a:r>
            <a:r>
              <a:rPr lang="sr-Latn-RS" sz="2400" dirty="0" smtClean="0">
                <a:latin typeface="Tahoma" panose="020B0604030504040204" pitchFamily="34" charset="0"/>
                <a:ea typeface="Tahoma" panose="020B0604030504040204" pitchFamily="34" charset="0"/>
                <a:cs typeface="Tahoma" panose="020B0604030504040204" pitchFamily="34" charset="0"/>
              </a:rPr>
              <a:t>računar.</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1978. godine </a:t>
            </a:r>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Epson</a:t>
            </a:r>
            <a:r>
              <a:rPr lang="sr-Latn-RS" sz="2400" dirty="0" smtClean="0">
                <a:latin typeface="Tahoma" panose="020B0604030504040204" pitchFamily="34" charset="0"/>
                <a:ea typeface="Tahoma" panose="020B0604030504040204" pitchFamily="34" charset="0"/>
                <a:cs typeface="Tahoma" panose="020B0604030504040204" pitchFamily="34" charset="0"/>
              </a:rPr>
              <a:t> je predstavio prvi jeftini 9-iglični štampač i time pokrenuo revoluciju stonih računarskih štampača.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1980. godine IBM predstavlja PC (personal computer) koncept upotrebljen sa </a:t>
            </a:r>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DOS</a:t>
            </a:r>
            <a:r>
              <a:rPr lang="sr-Latn-RS" sz="2400" dirty="0" smtClean="0">
                <a:latin typeface="Tahoma" panose="020B0604030504040204" pitchFamily="34" charset="0"/>
                <a:ea typeface="Tahoma" panose="020B0604030504040204" pitchFamily="34" charset="0"/>
                <a:cs typeface="Tahoma" panose="020B0604030504040204" pitchFamily="34" charset="0"/>
              </a:rPr>
              <a:t> operativnim sistemom.</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1981. godine IBM prozveo je prvi prenosni računar. Taj IBM-ov PC je sadržao </a:t>
            </a:r>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CPU RAM memoriju</a:t>
            </a:r>
            <a:r>
              <a:rPr lang="sr-Latn-RS" sz="2400" dirty="0" smtClean="0">
                <a:latin typeface="Tahoma" panose="020B0604030504040204" pitchFamily="34" charset="0"/>
                <a:ea typeface="Tahoma" panose="020B0604030504040204" pitchFamily="34" charset="0"/>
                <a:cs typeface="Tahoma" panose="020B0604030504040204" pitchFamily="34" charset="0"/>
              </a:rPr>
              <a:t>, </a:t>
            </a:r>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Floppy drive</a:t>
            </a:r>
            <a:r>
              <a:rPr lang="sr-Latn-RS" sz="2400" dirty="0" smtClean="0">
                <a:latin typeface="Tahoma" panose="020B0604030504040204" pitchFamily="34" charset="0"/>
                <a:ea typeface="Tahoma" panose="020B0604030504040204" pitchFamily="34" charset="0"/>
                <a:cs typeface="Tahoma" panose="020B0604030504040204" pitchFamily="34" charset="0"/>
              </a:rPr>
              <a:t>, imao je dodatne slotove, koristio je određeni operativni sistem i imao je mogućnost priključka ostalih komponenti.</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1982. godine Sony najavljuje </a:t>
            </a:r>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CD</a:t>
            </a:r>
            <a:r>
              <a:rPr lang="sr-Latn-RS" sz="2400" dirty="0" smtClean="0">
                <a:latin typeface="Tahoma" panose="020B0604030504040204" pitchFamily="34" charset="0"/>
                <a:ea typeface="Tahoma" panose="020B0604030504040204" pitchFamily="34" charset="0"/>
                <a:cs typeface="Tahoma" panose="020B0604030504040204" pitchFamily="34" charset="0"/>
              </a:rPr>
              <a:t> (compact disk) tehnologiju znatno povećavajući kapacitet skladištenja digitalnih podataka. </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1982. godine razvijen je </a:t>
            </a:r>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TCP/IP protokol </a:t>
            </a:r>
            <a:r>
              <a:rPr lang="sr-Latn-RS" sz="2400" dirty="0" smtClean="0">
                <a:latin typeface="Tahoma" panose="020B0604030504040204" pitchFamily="34" charset="0"/>
                <a:ea typeface="Tahoma" panose="020B0604030504040204" pitchFamily="34" charset="0"/>
                <a:cs typeface="Tahoma" panose="020B0604030504040204" pitchFamily="34" charset="0"/>
              </a:rPr>
              <a:t>(Transmision Control Protocol/Internet Protocol).</a:t>
            </a:r>
            <a:endParaRPr lang="en-US" sz="24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5056971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a:bodyPr>
          <a:lstStyle/>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1984. godine IBM proizvodi PC sa 80826 procesorom. Apple predstavlja </a:t>
            </a:r>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Mekintoš</a:t>
            </a:r>
            <a:r>
              <a:rPr lang="sr-Latn-RS" sz="2400" dirty="0" smtClean="0">
                <a:latin typeface="Tahoma" panose="020B0604030504040204" pitchFamily="34" charset="0"/>
                <a:ea typeface="Tahoma" panose="020B0604030504040204" pitchFamily="34" charset="0"/>
                <a:cs typeface="Tahoma" panose="020B0604030504040204" pitchFamily="34" charset="0"/>
              </a:rPr>
              <a:t> (Macintosh), računar sa grafičkim interfejsom.</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1985. godine pojavljuje se </a:t>
            </a:r>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Microsoft Windows </a:t>
            </a:r>
            <a:r>
              <a:rPr lang="sr-Latn-RS" sz="2400" dirty="0" smtClean="0">
                <a:latin typeface="Tahoma" panose="020B0604030504040204" pitchFamily="34" charset="0"/>
                <a:ea typeface="Tahoma" panose="020B0604030504040204" pitchFamily="34" charset="0"/>
                <a:cs typeface="Tahoma" panose="020B0604030504040204" pitchFamily="34" charset="0"/>
              </a:rPr>
              <a:t>operativni sistem.</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1991. godine Tim Berners-Lee piše prve protokole za </a:t>
            </a:r>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World Wide Web (www) </a:t>
            </a:r>
            <a:r>
              <a:rPr lang="sr-Latn-RS" sz="2400" dirty="0" smtClean="0">
                <a:latin typeface="Tahoma" panose="020B0604030504040204" pitchFamily="34" charset="0"/>
                <a:ea typeface="Tahoma" panose="020B0604030504040204" pitchFamily="34" charset="0"/>
                <a:cs typeface="Tahoma" panose="020B0604030504040204" pitchFamily="34" charset="0"/>
              </a:rPr>
              <a:t>koji objedinjuju </a:t>
            </a:r>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URI</a:t>
            </a:r>
            <a:r>
              <a:rPr lang="sr-Latn-RS" sz="2400" dirty="0" smtClean="0">
                <a:latin typeface="Tahoma" panose="020B0604030504040204" pitchFamily="34" charset="0"/>
                <a:ea typeface="Tahoma" panose="020B0604030504040204" pitchFamily="34" charset="0"/>
                <a:cs typeface="Tahoma" panose="020B0604030504040204" pitchFamily="34" charset="0"/>
              </a:rPr>
              <a:t> i </a:t>
            </a:r>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HTTP protokole </a:t>
            </a:r>
            <a:r>
              <a:rPr lang="sr-Latn-RS" sz="2400" dirty="0" smtClean="0">
                <a:latin typeface="Tahoma" panose="020B0604030504040204" pitchFamily="34" charset="0"/>
                <a:ea typeface="Tahoma" panose="020B0604030504040204" pitchFamily="34" charset="0"/>
                <a:cs typeface="Tahoma" panose="020B0604030504040204" pitchFamily="34" charset="0"/>
              </a:rPr>
              <a:t>te </a:t>
            </a:r>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HTML</a:t>
            </a:r>
            <a:r>
              <a:rPr lang="sr-Latn-RS" sz="2400" dirty="0" smtClean="0">
                <a:latin typeface="Tahoma" panose="020B0604030504040204" pitchFamily="34" charset="0"/>
                <a:ea typeface="Tahoma" panose="020B0604030504040204" pitchFamily="34" charset="0"/>
                <a:cs typeface="Tahoma" panose="020B0604030504040204" pitchFamily="34" charset="0"/>
              </a:rPr>
              <a:t>. Woldr Wide Web je razvijen u </a:t>
            </a:r>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CERN</a:t>
            </a:r>
            <a:r>
              <a:rPr lang="sr-Latn-RS" sz="2400" dirty="0" smtClean="0">
                <a:latin typeface="Tahoma" panose="020B0604030504040204" pitchFamily="34" charset="0"/>
                <a:ea typeface="Tahoma" panose="020B0604030504040204" pitchFamily="34" charset="0"/>
                <a:cs typeface="Tahoma" panose="020B0604030504040204" pitchFamily="34" charset="0"/>
              </a:rPr>
              <a:t>-u (Conseil Europian pour la Reaherche Nucléaire-Evropska organizacija za nuklearna istraživanja).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1993. godine na univerzitetu Illinois razvijen je </a:t>
            </a:r>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Mosaic</a:t>
            </a:r>
            <a:r>
              <a:rPr lang="sr-Latn-RS" sz="2400" dirty="0" smtClean="0">
                <a:latin typeface="Tahoma" panose="020B0604030504040204" pitchFamily="34" charset="0"/>
                <a:ea typeface="Tahoma" panose="020B0604030504040204" pitchFamily="34" charset="0"/>
                <a:cs typeface="Tahoma" panose="020B0604030504040204" pitchFamily="34" charset="0"/>
              </a:rPr>
              <a:t>, grafički </a:t>
            </a:r>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web browser </a:t>
            </a:r>
            <a:r>
              <a:rPr lang="sr-Latn-RS" sz="2400" dirty="0" smtClean="0">
                <a:latin typeface="Tahoma" panose="020B0604030504040204" pitchFamily="34" charset="0"/>
                <a:ea typeface="Tahoma" panose="020B0604030504040204" pitchFamily="34" charset="0"/>
                <a:cs typeface="Tahoma" panose="020B0604030504040204" pitchFamily="34" charset="0"/>
              </a:rPr>
              <a:t>(mrežni pretraživač) koji je prototip za sve današnje browsere.</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1993. godine Intel proizvodi </a:t>
            </a:r>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procesor Pentium </a:t>
            </a:r>
            <a:r>
              <a:rPr lang="sr-Latn-RS" sz="2400" dirty="0" smtClean="0">
                <a:latin typeface="Tahoma" panose="020B0604030504040204" pitchFamily="34" charset="0"/>
                <a:ea typeface="Tahoma" panose="020B0604030504040204" pitchFamily="34" charset="0"/>
                <a:cs typeface="Tahoma" panose="020B0604030504040204" pitchFamily="34" charset="0"/>
              </a:rPr>
              <a:t>i nastaju </a:t>
            </a:r>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Windows NT</a:t>
            </a:r>
            <a:r>
              <a:rPr lang="sr-Latn-RS" sz="2400" dirty="0" smtClean="0">
                <a:latin typeface="Tahoma" panose="020B0604030504040204" pitchFamily="34" charset="0"/>
                <a:ea typeface="Tahoma" panose="020B0604030504040204" pitchFamily="34" charset="0"/>
                <a:cs typeface="Tahoma" panose="020B0604030504040204" pitchFamily="34" charset="0"/>
              </a:rPr>
              <a:t>, </a:t>
            </a:r>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MS Office 4.0 </a:t>
            </a:r>
            <a:r>
              <a:rPr lang="sr-Latn-RS" sz="2400" dirty="0" smtClean="0">
                <a:latin typeface="Tahoma" panose="020B0604030504040204" pitchFamily="34" charset="0"/>
                <a:ea typeface="Tahoma" panose="020B0604030504040204" pitchFamily="34" charset="0"/>
                <a:cs typeface="Tahoma" panose="020B0604030504040204" pitchFamily="34" charset="0"/>
              </a:rPr>
              <a:t>i </a:t>
            </a:r>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MS DOS 6.0</a:t>
            </a:r>
            <a:r>
              <a:rPr lang="sr-Latn-RS" sz="2400" dirty="0" smtClean="0">
                <a:latin typeface="Tahoma" panose="020B0604030504040204" pitchFamily="34" charset="0"/>
                <a:ea typeface="Tahoma" panose="020B0604030504040204" pitchFamily="34" charset="0"/>
                <a:cs typeface="Tahoma" panose="020B0604030504040204" pitchFamily="34" charset="0"/>
              </a:rPr>
              <a:t>.</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1994. godine osnovana je kompanija </a:t>
            </a:r>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YAHOO</a:t>
            </a:r>
            <a:r>
              <a:rPr lang="sr-Latn-RS" sz="2400" dirty="0" smtClean="0">
                <a:latin typeface="Tahoma" panose="020B0604030504040204" pitchFamily="34" charset="0"/>
                <a:ea typeface="Tahoma" panose="020B0604030504040204" pitchFamily="34" charset="0"/>
                <a:cs typeface="Tahoma" panose="020B0604030504040204" pitchFamily="34" charset="0"/>
              </a:rPr>
              <a:t>.</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1995. godine predstavljena je </a:t>
            </a:r>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Java</a:t>
            </a:r>
            <a:r>
              <a:rPr lang="sr-Latn-RS" sz="2400" dirty="0" smtClean="0">
                <a:latin typeface="Tahoma" panose="020B0604030504040204" pitchFamily="34" charset="0"/>
                <a:ea typeface="Tahoma" panose="020B0604030504040204" pitchFamily="34" charset="0"/>
                <a:cs typeface="Tahoma" panose="020B0604030504040204" pitchFamily="34" charset="0"/>
              </a:rPr>
              <a:t>, programski jezik koji se koristi u svim modernim operativnim sistemima. Iste godine predstavljen je </a:t>
            </a:r>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Windows 95 </a:t>
            </a:r>
            <a:r>
              <a:rPr lang="sr-Latn-RS" sz="2400" dirty="0" smtClean="0">
                <a:latin typeface="Tahoma" panose="020B0604030504040204" pitchFamily="34" charset="0"/>
                <a:ea typeface="Tahoma" panose="020B0604030504040204" pitchFamily="34" charset="0"/>
                <a:cs typeface="Tahoma" panose="020B0604030504040204" pitchFamily="34" charset="0"/>
              </a:rPr>
              <a:t>i </a:t>
            </a:r>
            <a:r>
              <a:rPr lang="sr-Latn-RS" sz="2400" i="1" dirty="0" smtClean="0">
                <a:solidFill>
                  <a:srgbClr val="FFC000"/>
                </a:solidFill>
                <a:latin typeface="Tahoma" panose="020B0604030504040204" pitchFamily="34" charset="0"/>
                <a:ea typeface="Tahoma" panose="020B0604030504040204" pitchFamily="34" charset="0"/>
                <a:cs typeface="Tahoma" panose="020B0604030504040204" pitchFamily="34" charset="0"/>
              </a:rPr>
              <a:t>Linux</a:t>
            </a:r>
            <a:r>
              <a:rPr lang="sr-Latn-RS" sz="2400" dirty="0" smtClean="0">
                <a:latin typeface="Tahoma" panose="020B0604030504040204" pitchFamily="34" charset="0"/>
                <a:ea typeface="Tahoma" panose="020B0604030504040204" pitchFamily="34" charset="0"/>
                <a:cs typeface="Tahoma" panose="020B0604030504040204" pitchFamily="34" charset="0"/>
              </a:rPr>
              <a:t>.</a:t>
            </a:r>
            <a:endParaRPr lang="en-US" sz="24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4449340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lnSpcReduction="10000"/>
          </a:bodyPr>
          <a:lstStyle/>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1997. godine izlazi prva javna verzija Opera browsera. Počinje prodaja DVD diskova.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1998. godine Sergey Brin i Larry Page osnivaju Google, te je predstavljen Google Internet pretraživač baziran na Linux-u. Takođe, predstavljen je i Windows 98.</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2000. godine lansiran je Windows 2000, te je DOS prestao da se koristi.</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2002. godine Wlan (Wireless ili bežični Lan) ulazi u komercijalnu ponudu.</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2003. godine nastaje „Skype“ i predstavljen je Blu-Ray standard koji omogućava zapis 25 GB podataka na medij veličine CD-a/DVD-a.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2004. godine Google objavljuje uslugu besplatne elektronske pošte Gmail.</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2005. godine u komercijalnu upotrebu ulaze prvi dvojezgreni procesori.</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2006. godine predstavljen je prvi Apple računar baziran na Intel procesorima čime je omogućena i instalacija Windows operativnog sistema.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2009. godine predstavljen je Windows 7.</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2013. godine predstavljen je Windows 8.1</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2015. godine predstavljen je Windows 10.</a:t>
            </a:r>
            <a:endParaRPr lang="en-US" sz="24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4974081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DB6CE4-2B13-4715-B5B2-615A55922CA1}"/>
              </a:ext>
            </a:extLst>
          </p:cNvPr>
          <p:cNvSpPr>
            <a:spLocks noGrp="1"/>
          </p:cNvSpPr>
          <p:nvPr>
            <p:ph type="title"/>
          </p:nvPr>
        </p:nvSpPr>
        <p:spPr>
          <a:xfrm>
            <a:off x="1141413" y="182880"/>
            <a:ext cx="9905998" cy="744583"/>
          </a:xfrm>
        </p:spPr>
        <p:txBody>
          <a:bodyPr>
            <a:normAutofit/>
          </a:bodyPr>
          <a:lstStyle/>
          <a:p>
            <a:pPr algn="ctr"/>
            <a:r>
              <a:rPr lang="sr-Latn-RS" sz="2400" b="1" dirty="0" smtClean="0">
                <a:latin typeface="Tahoma" panose="020B0604030504040204" pitchFamily="34" charset="0"/>
                <a:ea typeface="Tahoma" panose="020B0604030504040204" pitchFamily="34" charset="0"/>
                <a:cs typeface="Tahoma" panose="020B0604030504040204" pitchFamily="34" charset="0"/>
              </a:rPr>
              <a:t>Savremeni svet i informatika</a:t>
            </a:r>
            <a:endParaRPr lang="en-US" sz="2400" b="1" dirty="0">
              <a:latin typeface="Tahoma" panose="020B0604030504040204" pitchFamily="34" charset="0"/>
              <a:ea typeface="Tahoma" panose="020B0604030504040204" pitchFamily="34" charset="0"/>
              <a:cs typeface="Tahoma" panose="020B0604030504040204" pitchFamily="34" charset="0"/>
            </a:endParaRPr>
          </a:p>
        </p:txBody>
      </p:sp>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1110343"/>
            <a:ext cx="12192000" cy="5747656"/>
          </a:xfrm>
        </p:spPr>
        <p:txBody>
          <a:bodyPr/>
          <a:lstStyle/>
          <a:p>
            <a:pPr algn="just"/>
            <a:r>
              <a:rPr lang="sr-Latn-RS" dirty="0" smtClean="0">
                <a:latin typeface="Tahoma" panose="020B0604030504040204" pitchFamily="34" charset="0"/>
                <a:ea typeface="Tahoma" panose="020B0604030504040204" pitchFamily="34" charset="0"/>
                <a:cs typeface="Tahoma" panose="020B0604030504040204" pitchFamily="34" charset="0"/>
              </a:rPr>
              <a:t>Savremeni svet je svet izazova, promena, kriza i prilika koje nam donosi globalizacija, evropska integracija i sve brži razvoj internet tehnologija.</a:t>
            </a:r>
            <a:r>
              <a:rPr lang="en-US" dirty="0" smtClean="0">
                <a:latin typeface="Tahoma" panose="020B0604030504040204" pitchFamily="34" charset="0"/>
                <a:ea typeface="Tahoma" panose="020B0604030504040204" pitchFamily="34" charset="0"/>
                <a:cs typeface="Tahoma" panose="020B0604030504040204" pitchFamily="34" charset="0"/>
              </a:rPr>
              <a:t> </a:t>
            </a:r>
            <a:r>
              <a:rPr lang="sr-Latn-RS" dirty="0" smtClean="0">
                <a:latin typeface="Tahoma" panose="020B0604030504040204" pitchFamily="34" charset="0"/>
                <a:ea typeface="Tahoma" panose="020B0604030504040204" pitchFamily="34" charset="0"/>
                <a:cs typeface="Tahoma" panose="020B0604030504040204" pitchFamily="34" charset="0"/>
              </a:rPr>
              <a:t>Danas, više od milijarde ljudi mogu u deliću sekunde razmeniti elektronsku poštu, naručiti, kupiti i platiti bilo koju robu ili uslugu, u bilo kom vremenu a da su pritom fizički udaljeni na hiljadu kilometra. Savremeni svet se temelji na znanju i informacionim tehnologijama.</a:t>
            </a:r>
          </a:p>
          <a:p>
            <a:pPr algn="just"/>
            <a:r>
              <a:rPr lang="sr-Latn-RS" i="1" dirty="0" smtClean="0">
                <a:solidFill>
                  <a:srgbClr val="FFFF00"/>
                </a:solidFill>
                <a:latin typeface="Tahoma" panose="020B0604030504040204" pitchFamily="34" charset="0"/>
                <a:ea typeface="Tahoma" panose="020B0604030504040204" pitchFamily="34" charset="0"/>
                <a:cs typeface="Tahoma" panose="020B0604030504040204" pitchFamily="34" charset="0"/>
              </a:rPr>
              <a:t>Savremeno društvo je društvo tehnike, društvo komunikacija i informacija.</a:t>
            </a:r>
          </a:p>
          <a:p>
            <a:pPr algn="just"/>
            <a:r>
              <a:rPr lang="sr-Latn-RS" dirty="0" smtClean="0">
                <a:latin typeface="Tahoma" panose="020B0604030504040204" pitchFamily="34" charset="0"/>
                <a:ea typeface="Tahoma" panose="020B0604030504040204" pitchFamily="34" charset="0"/>
                <a:cs typeface="Tahoma" panose="020B0604030504040204" pitchFamily="34" charset="0"/>
              </a:rPr>
              <a:t>Bez novih tehnologija i novih metoda nemoguće je upravljati ogromnom količinom informacija. Informatizacija proizvodnih procesa omogućava ogromne uštede i utiče na porast produktivnosti, kvaliteta i racionalnim trošenjem sirovina i energije.</a:t>
            </a:r>
          </a:p>
          <a:p>
            <a:pPr algn="just"/>
            <a:r>
              <a:rPr lang="sr-Latn-RS" dirty="0" smtClean="0">
                <a:latin typeface="Tahoma" panose="020B0604030504040204" pitchFamily="34" charset="0"/>
                <a:ea typeface="Tahoma" panose="020B0604030504040204" pitchFamily="34" charset="0"/>
                <a:cs typeface="Tahoma" panose="020B0604030504040204" pitchFamily="34" charset="0"/>
              </a:rPr>
              <a:t>Razvoj računara mnogi smatraju najvažnijim tehnološkim dostignućem XX veka. Razvojem komunikacionih medija sa aspekta upotrebe računara, e-mail je postala jedan od najrasprostranjenih načina komuniciranja.</a:t>
            </a:r>
            <a:endParaRPr lang="en-US"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1721794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a:bodyPr>
          <a:lstStyle/>
          <a:p>
            <a:pPr marL="457200" lvl="1" indent="0" algn="ctr">
              <a:buNone/>
            </a:pPr>
            <a:r>
              <a:rPr lang="sr-Latn-RS" sz="2400" b="1" dirty="0" smtClean="0">
                <a:latin typeface="Tahoma" panose="020B0604030504040204" pitchFamily="34" charset="0"/>
                <a:ea typeface="Tahoma" panose="020B0604030504040204" pitchFamily="34" charset="0"/>
                <a:cs typeface="Tahoma" panose="020B0604030504040204" pitchFamily="34" charset="0"/>
              </a:rPr>
              <a:t>Veliki računari-računari prve generacije</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Mašina koja je nazvana kompjuter, prvobitno je služila kao sprava za računanje.</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Računari prve generacije (1951-1958) uglavnom su izgrađeni za vojne svrhe. Prvi elektronski digitalni računar ENIAC, sastavljen je od približno 18000 vakumskih elektronskih cevi, bez radne memorije skoro bez nikakve pouzdanosti. Vakumske elektronske cevi bile su osnovni aktivni element hardvera računara prve generacije.</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Prvi računari su bili glomazni i nepouzdani, zauzimali su gotovo čitavu zgradu i trošili ogromnu energiju.</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Prvi sistemi, smešteni su u velikim klimatizovanim prostorijama.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Tipičan predstavnik prve generacije računara je UNIVAC I, EDSAC, BINAC i IBM.</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Računari prve generacije su koristili mašinski jezik za programiranje. Podaci i instrukcije su unošeni preko bušenih kartica, a dužina reči do 40 bita.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Koristili su nekoliko tipova memorija i na kraju razvoja magnetnu primarnu memoriju sa feritnim jezgrom.</a:t>
            </a:r>
            <a:endParaRPr lang="en-US" sz="24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8399121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a:bodyPr>
          <a:lstStyle/>
          <a:p>
            <a:pPr marL="457200" lvl="1" indent="0" algn="ctr">
              <a:buNone/>
            </a:pPr>
            <a:r>
              <a:rPr lang="sr-Latn-RS" sz="2400" b="1" dirty="0" smtClean="0">
                <a:latin typeface="Tahoma" panose="020B0604030504040204" pitchFamily="34" charset="0"/>
                <a:ea typeface="Tahoma" panose="020B0604030504040204" pitchFamily="34" charset="0"/>
                <a:cs typeface="Tahoma" panose="020B0604030504040204" pitchFamily="34" charset="0"/>
              </a:rPr>
              <a:t>Veliki računari-računari druge generacije</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Računari druge generacije zamenili su vakumske cevi tranzistorima u periodu od 1959-1963. godine. Tranzistor je mogao izvršiti sve funkcije kao vakumske cevi, transformišući električni naboj kroz tanki silicijumski poluprovodnički sloj.</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Računari druge generacije sadržali su oko 10.000 pojedinačnih tranzistora koji su ručno pričvršćivani na ploče i s drugim elementima povezani žicama.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Tranzistori su imali prednosti u odnosu na vakumske cevi, bili su jeftiniji, brži, manji, trošili manje električne energije i razvijali manje toplote.</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Druga generacija računara se i dalje oslanja na bušene kartice za unos i ispis podataka. Za programiranje tih računara više se ne koristi samo mašinski jezik već i asemblerski jezik, koji je omogućio programerima da instrukcije zapisuju rečima a ne brojevima.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Računari druge generacije sadržavali su štampače, magnetne trake i diskove za skladištenje, memorije i uskladištene programe.</a:t>
            </a:r>
          </a:p>
        </p:txBody>
      </p:sp>
    </p:spTree>
    <p:extLst>
      <p:ext uri="{BB962C8B-B14F-4D97-AF65-F5344CB8AC3E}">
        <p14:creationId xmlns:p14="http://schemas.microsoft.com/office/powerpoint/2010/main" val="161404481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a:bodyPr>
          <a:lstStyle/>
          <a:p>
            <a:pPr marL="457200" lvl="1" indent="0" algn="ctr">
              <a:buNone/>
            </a:pPr>
            <a:r>
              <a:rPr lang="sr-Latn-RS" sz="2400" b="1" dirty="0" smtClean="0">
                <a:latin typeface="Tahoma" panose="020B0604030504040204" pitchFamily="34" charset="0"/>
                <a:ea typeface="Tahoma" panose="020B0604030504040204" pitchFamily="34" charset="0"/>
                <a:cs typeface="Tahoma" panose="020B0604030504040204" pitchFamily="34" charset="0"/>
              </a:rPr>
              <a:t>Veliki računari-računari treće generacije</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Glavno tehnološko rešenje računara treće generacije (1964-1970) bila je primena integrisanih kola. Istraživači su razvili tehnologiju pakovanja stotine tranzistora u jedno integrisano kolo, ili mali silicijumski čip.</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Integrisana kola su otpornija na greške, čip menja celo strujno kolo, čime se smanjuju veličine računara.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Računari treće generacije su postali neuporedivo brži od prethodnih, jer elektroni u čipu imaju znatno kraću distancu kretanja.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Računari sa čipovima troše znatno manje energije, imaju manju disipaciju toplote, a računar manju ukupnu potrošnju električne energije.</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Ukupna cena računara je smanjena proizvodnjom jeftinijih čipova a time i veća dostupnost računara.</a:t>
            </a:r>
          </a:p>
        </p:txBody>
      </p:sp>
    </p:spTree>
    <p:extLst>
      <p:ext uri="{BB962C8B-B14F-4D97-AF65-F5344CB8AC3E}">
        <p14:creationId xmlns:p14="http://schemas.microsoft.com/office/powerpoint/2010/main" val="17001239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a:bodyPr>
          <a:lstStyle/>
          <a:p>
            <a:pPr marL="457200" lvl="1" indent="0" algn="ctr">
              <a:buNone/>
            </a:pPr>
            <a:r>
              <a:rPr lang="sr-Latn-RS" sz="2400" b="1" dirty="0" smtClean="0">
                <a:latin typeface="Tahoma" panose="020B0604030504040204" pitchFamily="34" charset="0"/>
                <a:ea typeface="Tahoma" panose="020B0604030504040204" pitchFamily="34" charset="0"/>
                <a:cs typeface="Tahoma" panose="020B0604030504040204" pitchFamily="34" charset="0"/>
              </a:rPr>
              <a:t>Računari četvrte generacije (1971-1987)</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Četvrtu generaciju računara karakterišu komponente izrađene na bazi poluprovodničkih sklopova korišćenjem LSI (Large Scale Integrated) i VLSI (Verry Large Scale Integrated) visoko integrisanih sklopova koja omogućava stvaranje mikroprocesora koji predstavlja osnovu današnjih računara.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Mikroprocesorska revolucija počela je kasnih 1970-ih, pojavom jeftinih računara Apple, Tandy i Commodore. Računari ove generacije postali su dostupni svima.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Operativni sistemi su jednostavniji za upotrebu većem broju korisnika.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Novi programski jezici su omogućili lakše pisanje aplikativnog softvera.</a:t>
            </a:r>
          </a:p>
        </p:txBody>
      </p:sp>
    </p:spTree>
    <p:extLst>
      <p:ext uri="{BB962C8B-B14F-4D97-AF65-F5344CB8AC3E}">
        <p14:creationId xmlns:p14="http://schemas.microsoft.com/office/powerpoint/2010/main" val="216908102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a:bodyPr>
          <a:lstStyle/>
          <a:p>
            <a:pPr marL="457200" lvl="1" indent="0" algn="ctr">
              <a:buNone/>
            </a:pPr>
            <a:r>
              <a:rPr lang="sr-Latn-RS" sz="2400" b="1" dirty="0" smtClean="0">
                <a:latin typeface="Tahoma" panose="020B0604030504040204" pitchFamily="34" charset="0"/>
                <a:ea typeface="Tahoma" panose="020B0604030504040204" pitchFamily="34" charset="0"/>
                <a:cs typeface="Tahoma" panose="020B0604030504040204" pitchFamily="34" charset="0"/>
              </a:rPr>
              <a:t>Računari pete generacije (od 1990)</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Računare pete generacije karakterišu istraživanja usmerena na minijaturizaciju i povećanje kapaciteta memorije, razvoj veštačke inteligencije, prepoznavanje uzoraka i komunikaciju govorom.</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Peta generacija računara još uvek je u razvoju, mada već postoje programi i informatičke tehnologije koje se primenjuju (prepoznavanje glasa i lica, paralelno procesiranje, veštačka inteligencija, nanotehnologija).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Većina ovih tehnologija se razvija i primenjuje u prvom humanoidnom robotu koji je nazvan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ASIMO</a:t>
            </a:r>
            <a:r>
              <a:rPr lang="sr-Latn-RS" sz="2400" dirty="0" smtClean="0">
                <a:latin typeface="Tahoma" panose="020B0604030504040204" pitchFamily="34" charset="0"/>
                <a:ea typeface="Tahoma" panose="020B0604030504040204" pitchFamily="34" charset="0"/>
                <a:cs typeface="Tahoma" panose="020B0604030504040204" pitchFamily="34" charset="0"/>
              </a:rPr>
              <a:t> japanske firme Honda.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Kod treće i četvrte generacije računara težište je usmereno na povećanje broja logičkih elemenata u jednom CPU, dok kod pete generacije pažnja je usmerena na povećanje broja CPU.</a:t>
            </a:r>
          </a:p>
        </p:txBody>
      </p:sp>
    </p:spTree>
    <p:extLst>
      <p:ext uri="{BB962C8B-B14F-4D97-AF65-F5344CB8AC3E}">
        <p14:creationId xmlns:p14="http://schemas.microsoft.com/office/powerpoint/2010/main" val="284869942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a:bodyPr>
          <a:lstStyle/>
          <a:p>
            <a:pPr marL="457200" lvl="1" indent="0" algn="just">
              <a:buNone/>
            </a:pPr>
            <a:r>
              <a:rPr lang="sr-Latn-RS" sz="2400" dirty="0" smtClean="0">
                <a:latin typeface="Tahoma" panose="020B0604030504040204" pitchFamily="34" charset="0"/>
                <a:ea typeface="Tahoma" panose="020B0604030504040204" pitchFamily="34" charset="0"/>
                <a:cs typeface="Tahoma" panose="020B0604030504040204" pitchFamily="34" charset="0"/>
              </a:rPr>
              <a:t>Karakteristike računara pete generacije:</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Područje primene računarskog sistema je raznoliko.</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Programski sistem je napravljen za inteligentni podsistem, logičko zaključivanje i rukovanje bazama znanja.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Programski jezici obuhvataju kreaciju komunikacije govorom, slikom, crtežom, dizajn programskog sistema prema zadacima.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Arhitektura računarskog sistema pokazuje raznolikost u povezivanju elemenata računarskog sistema, od procesora pa do specijalno kreiranih periferija u svrhu stvaranja jedinstvene namenske celine.</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Ugrađena tehnologija osigurava sistemu prihvatljive performanse i funkcionalnost za namenjene zadatke.</a:t>
            </a:r>
          </a:p>
        </p:txBody>
      </p:sp>
    </p:spTree>
    <p:extLst>
      <p:ext uri="{BB962C8B-B14F-4D97-AF65-F5344CB8AC3E}">
        <p14:creationId xmlns:p14="http://schemas.microsoft.com/office/powerpoint/2010/main" val="17299464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a:bodyPr>
          <a:lstStyle/>
          <a:p>
            <a:pPr marL="457200" lvl="1" indent="0" algn="ctr">
              <a:buNone/>
            </a:pPr>
            <a:r>
              <a:rPr lang="sr-Latn-RS" sz="2400" b="1" dirty="0" smtClean="0">
                <a:latin typeface="Tahoma" panose="020B0604030504040204" pitchFamily="34" charset="0"/>
                <a:ea typeface="Tahoma" panose="020B0604030504040204" pitchFamily="34" charset="0"/>
                <a:cs typeface="Tahoma" panose="020B0604030504040204" pitchFamily="34" charset="0"/>
              </a:rPr>
              <a:t>Šesta generacija računara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Postoji mišljenje da postoji i šesta generacija računara koja karakteriše razvoj neuronskih mreža koje bi trebalo da istovremeno obrađuju veliki broj informacija korišćenjem više hiljada procesora što liči na rad ljudskog mozga.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Računarska inteligencija sve se više razvija i polagano se povezuje s čovekovim umom.</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Primeri računara šeste generacije su: iPod-digitalni muzički plejer, iPhone koji funkcioniše kao telefon sa kamerom, kao i Internet klijent, sa e-mail, surfovanje Web-om i WI FI povezivanje.</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i Phone 5 ima moćni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dual core procesor  </a:t>
            </a:r>
            <a:r>
              <a:rPr lang="sr-Latn-RS" sz="2400" dirty="0" smtClean="0">
                <a:latin typeface="Tahoma" panose="020B0604030504040204" pitchFamily="34" charset="0"/>
                <a:ea typeface="Tahoma" panose="020B0604030504040204" pitchFamily="34" charset="0"/>
                <a:cs typeface="Tahoma" panose="020B0604030504040204" pitchFamily="34" charset="0"/>
              </a:rPr>
              <a:t>sa izuzetno velikim brzinama, bolju grafičku karticu za još kvalitetnije video snimke i fotografije i radi na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4G</a:t>
            </a:r>
            <a:r>
              <a:rPr lang="sr-Latn-RS" sz="2400" dirty="0" smtClean="0">
                <a:latin typeface="Tahoma" panose="020B0604030504040204" pitchFamily="34" charset="0"/>
                <a:ea typeface="Tahoma" panose="020B0604030504040204" pitchFamily="34" charset="0"/>
                <a:cs typeface="Tahoma" panose="020B0604030504040204" pitchFamily="34" charset="0"/>
              </a:rPr>
              <a:t> mreži.</a:t>
            </a:r>
          </a:p>
          <a:p>
            <a:pPr lvl="1" algn="just"/>
            <a:endParaRPr lang="sr-Latn-RS" sz="2400" dirty="0" smtClean="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72355965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a:bodyPr>
          <a:lstStyle/>
          <a:p>
            <a:pPr marL="457200" lvl="1" indent="0" algn="ctr">
              <a:buNone/>
            </a:pPr>
            <a:r>
              <a:rPr lang="sr-Latn-RS" sz="2400" b="1" dirty="0" smtClean="0">
                <a:latin typeface="Tahoma" panose="020B0604030504040204" pitchFamily="34" charset="0"/>
                <a:ea typeface="Tahoma" panose="020B0604030504040204" pitchFamily="34" charset="0"/>
                <a:cs typeface="Tahoma" panose="020B0604030504040204" pitchFamily="34" charset="0"/>
              </a:rPr>
              <a:t>Miniračunari</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Miniračunari ili „srednji“ računarski sistemi predstavljaju onu klasu računara koja se najviše koristi, ne samo kod velikih kompanija, već i kod onih kojima je problem upravljanja mrežom „serveri“ ili razvoja vlastitog softvera.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Ove sisteme karakteriše mogućnost simultanog interaktivnog rada više desetina korisnika, velika glavna memorija za rad sa bazama podataka, bazama znanja i sl.</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Miniračunare karakteriše 32-bitna dužina reči.</a:t>
            </a:r>
            <a:endParaRPr lang="en-US" sz="2400" dirty="0" smtClean="0">
              <a:latin typeface="Tahoma" panose="020B0604030504040204" pitchFamily="34" charset="0"/>
              <a:ea typeface="Tahoma" panose="020B0604030504040204" pitchFamily="34" charset="0"/>
              <a:cs typeface="Tahoma" panose="020B0604030504040204" pitchFamily="34" charset="0"/>
            </a:endParaRPr>
          </a:p>
          <a:p>
            <a:pPr marL="457200" lvl="1" indent="0" algn="ctr">
              <a:buNone/>
            </a:pPr>
            <a:r>
              <a:rPr lang="en-US" sz="2400" b="1" dirty="0" err="1" smtClean="0">
                <a:latin typeface="Tahoma" panose="020B0604030504040204" pitchFamily="34" charset="0"/>
                <a:ea typeface="Tahoma" panose="020B0604030504040204" pitchFamily="34" charset="0"/>
                <a:cs typeface="Tahoma" panose="020B0604030504040204" pitchFamily="34" charset="0"/>
              </a:rPr>
              <a:t>Mikrora</a:t>
            </a:r>
            <a:r>
              <a:rPr lang="sr-Latn-RS" sz="2400" b="1" dirty="0" smtClean="0">
                <a:latin typeface="Tahoma" panose="020B0604030504040204" pitchFamily="34" charset="0"/>
                <a:ea typeface="Tahoma" panose="020B0604030504040204" pitchFamily="34" charset="0"/>
                <a:cs typeface="Tahoma" panose="020B0604030504040204" pitchFamily="34" charset="0"/>
              </a:rPr>
              <a:t>č</a:t>
            </a:r>
            <a:r>
              <a:rPr lang="en-US" sz="2400" b="1" dirty="0" err="1" smtClean="0">
                <a:latin typeface="Tahoma" panose="020B0604030504040204" pitchFamily="34" charset="0"/>
                <a:ea typeface="Tahoma" panose="020B0604030504040204" pitchFamily="34" charset="0"/>
                <a:cs typeface="Tahoma" panose="020B0604030504040204" pitchFamily="34" charset="0"/>
              </a:rPr>
              <a:t>unari</a:t>
            </a:r>
            <a:endParaRPr lang="sr-Latn-RS" sz="2400" b="1" dirty="0" smtClean="0">
              <a:latin typeface="Tahoma" panose="020B0604030504040204" pitchFamily="34" charset="0"/>
              <a:ea typeface="Tahoma" panose="020B0604030504040204" pitchFamily="34" charset="0"/>
              <a:cs typeface="Tahoma" panose="020B0604030504040204" pitchFamily="34" charset="0"/>
            </a:endParaRP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Mikroračunari su najpopularnija kategorija ličnih računara.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Mikroračunar ima znatno skromnije performanse u pogledu kapaciteta, brzine i broja uređaja koji mu se mogu pridružiti u odnosu na velike i miniračunare.</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Te nedostatke mikroračunari danas kompenzuju kroz velike funkcionalne mogućnosti opšte namene, veće brzine rada, povećane kapacitete diskova, mogućnost multimedijalnog rada i priključenja na LAN i WAN mreže tipa Interneta.</a:t>
            </a:r>
          </a:p>
        </p:txBody>
      </p:sp>
    </p:spTree>
    <p:extLst>
      <p:ext uri="{BB962C8B-B14F-4D97-AF65-F5344CB8AC3E}">
        <p14:creationId xmlns:p14="http://schemas.microsoft.com/office/powerpoint/2010/main" val="194822886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a:bodyPr>
          <a:lstStyle/>
          <a:p>
            <a:pPr marL="457200" lvl="1" indent="0" algn="ctr">
              <a:buNone/>
            </a:pPr>
            <a:r>
              <a:rPr lang="sr-Latn-RS" sz="2400" b="1" dirty="0" smtClean="0">
                <a:latin typeface="Tahoma" panose="020B0604030504040204" pitchFamily="34" charset="0"/>
                <a:ea typeface="Tahoma" panose="020B0604030504040204" pitchFamily="34" charset="0"/>
                <a:cs typeface="Tahoma" panose="020B0604030504040204" pitchFamily="34" charset="0"/>
              </a:rPr>
              <a:t>Model univerzalnog računara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Model univerzalnog računara tzv. Fon Nojmanovog računara čine operativna memorija u koju se smeštaju programske instrukcije i pripadni podaci nad kojima se ove operacije izvršavaju kao i procesor koji obavlja aritmetičko-logičke operacije i upravlja radom računara.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Bitna osobina Fon Nojmanovog računara je nemogućnost paralelnog funkcionisanja. Izbegavanjem paralelizma u radu postignuta je jednostavnost, a izmenama programa , na Fon Nojmanovom računaru moguće je rešavati širu klasu problema.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Zato se on može smatrati univerzalnim računarom.</a:t>
            </a:r>
          </a:p>
        </p:txBody>
      </p:sp>
    </p:spTree>
    <p:extLst>
      <p:ext uri="{BB962C8B-B14F-4D97-AF65-F5344CB8AC3E}">
        <p14:creationId xmlns:p14="http://schemas.microsoft.com/office/powerpoint/2010/main" val="199302727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lnSpcReduction="10000"/>
          </a:bodyPr>
          <a:lstStyle/>
          <a:p>
            <a:pPr marL="457200" lvl="1" indent="0" algn="ctr">
              <a:buNone/>
            </a:pPr>
            <a:r>
              <a:rPr lang="en-US" sz="2400" b="1" dirty="0" smtClean="0">
                <a:latin typeface="Tahoma" panose="020B0604030504040204" pitchFamily="34" charset="0"/>
                <a:ea typeface="Tahoma" panose="020B0604030504040204" pitchFamily="34" charset="0"/>
                <a:cs typeface="Tahoma" panose="020B0604030504040204" pitchFamily="34" charset="0"/>
              </a:rPr>
              <a:t>II. </a:t>
            </a:r>
            <a:r>
              <a:rPr lang="sr-Latn-RS" sz="2400" b="1" dirty="0" smtClean="0">
                <a:latin typeface="Tahoma" panose="020B0604030504040204" pitchFamily="34" charset="0"/>
                <a:ea typeface="Tahoma" panose="020B0604030504040204" pitchFamily="34" charset="0"/>
                <a:cs typeface="Tahoma" panose="020B0604030504040204" pitchFamily="34" charset="0"/>
              </a:rPr>
              <a:t>Komponente računarskog sistema</a:t>
            </a:r>
          </a:p>
          <a:p>
            <a:pPr lvl="1" algn="just"/>
            <a:r>
              <a:rPr lang="sr-Latn-RS" sz="2400" b="1" dirty="0" smtClean="0">
                <a:latin typeface="Tahoma" panose="020B0604030504040204" pitchFamily="34" charset="0"/>
                <a:ea typeface="Tahoma" panose="020B0604030504040204" pitchFamily="34" charset="0"/>
                <a:cs typeface="Tahoma" panose="020B0604030504040204" pitchFamily="34" charset="0"/>
              </a:rPr>
              <a:t>Kućište:</a:t>
            </a:r>
            <a:r>
              <a:rPr lang="en-US" sz="2400" b="1" dirty="0" smtClean="0">
                <a:latin typeface="Tahoma" panose="020B0604030504040204" pitchFamily="34" charset="0"/>
                <a:ea typeface="Tahoma" panose="020B0604030504040204" pitchFamily="34" charset="0"/>
                <a:cs typeface="Tahoma" panose="020B0604030504040204" pitchFamily="34" charset="0"/>
              </a:rPr>
              <a:t> </a:t>
            </a:r>
            <a:r>
              <a:rPr lang="en-US" sz="2400" dirty="0" smtClean="0">
                <a:latin typeface="Tahoma" panose="020B0604030504040204" pitchFamily="34" charset="0"/>
                <a:ea typeface="Tahoma" panose="020B0604030504040204" pitchFamily="34" charset="0"/>
                <a:cs typeface="Tahoma" panose="020B0604030504040204" pitchFamily="34" charset="0"/>
              </a:rPr>
              <a:t>je </a:t>
            </a:r>
            <a:r>
              <a:rPr lang="en-US" sz="2400" dirty="0" err="1" smtClean="0">
                <a:latin typeface="Tahoma" panose="020B0604030504040204" pitchFamily="34" charset="0"/>
                <a:ea typeface="Tahoma" panose="020B0604030504040204" pitchFamily="34" charset="0"/>
                <a:cs typeface="Tahoma" panose="020B0604030504040204" pitchFamily="34" charset="0"/>
              </a:rPr>
              <a:t>kutija</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smtClean="0">
                <a:latin typeface="Tahoma" panose="020B0604030504040204" pitchFamily="34" charset="0"/>
                <a:ea typeface="Tahoma" panose="020B0604030504040204" pitchFamily="34" charset="0"/>
                <a:cs typeface="Tahoma" panose="020B0604030504040204" pitchFamily="34" charset="0"/>
              </a:rPr>
              <a:t>glavne</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smtClean="0">
                <a:latin typeface="Tahoma" panose="020B0604030504040204" pitchFamily="34" charset="0"/>
                <a:ea typeface="Tahoma" panose="020B0604030504040204" pitchFamily="34" charset="0"/>
                <a:cs typeface="Tahoma" panose="020B0604030504040204" pitchFamily="34" charset="0"/>
              </a:rPr>
              <a:t>jedinice</a:t>
            </a:r>
            <a:r>
              <a:rPr lang="en-US" sz="2400" dirty="0" smtClean="0">
                <a:latin typeface="Tahoma" panose="020B0604030504040204" pitchFamily="34" charset="0"/>
                <a:ea typeface="Tahoma" panose="020B0604030504040204" pitchFamily="34" charset="0"/>
                <a:cs typeface="Tahoma" panose="020B0604030504040204" pitchFamily="34" charset="0"/>
              </a:rPr>
              <a:t> Sistema u </a:t>
            </a:r>
            <a:r>
              <a:rPr lang="en-US" sz="2400" dirty="0" err="1" smtClean="0">
                <a:latin typeface="Tahoma" panose="020B0604030504040204" pitchFamily="34" charset="0"/>
                <a:ea typeface="Tahoma" panose="020B0604030504040204" pitchFamily="34" charset="0"/>
                <a:cs typeface="Tahoma" panose="020B0604030504040204" pitchFamily="34" charset="0"/>
              </a:rPr>
              <a:t>kojoj</a:t>
            </a:r>
            <a:r>
              <a:rPr lang="en-US" sz="2400" dirty="0" smtClean="0">
                <a:latin typeface="Tahoma" panose="020B0604030504040204" pitchFamily="34" charset="0"/>
                <a:ea typeface="Tahoma" panose="020B0604030504040204" pitchFamily="34" charset="0"/>
                <a:cs typeface="Tahoma" panose="020B0604030504040204" pitchFamily="34" charset="0"/>
              </a:rPr>
              <a:t> se </a:t>
            </a:r>
            <a:r>
              <a:rPr lang="en-US" sz="2400" dirty="0" err="1" smtClean="0">
                <a:latin typeface="Tahoma" panose="020B0604030504040204" pitchFamily="34" charset="0"/>
                <a:ea typeface="Tahoma" panose="020B0604030504040204" pitchFamily="34" charset="0"/>
                <a:cs typeface="Tahoma" panose="020B0604030504040204" pitchFamily="34" charset="0"/>
              </a:rPr>
              <a:t>nala</a:t>
            </a:r>
            <a:r>
              <a:rPr lang="sr-Latn-RS" sz="2400" dirty="0" smtClean="0">
                <a:latin typeface="Tahoma" panose="020B0604030504040204" pitchFamily="34" charset="0"/>
                <a:ea typeface="Tahoma" panose="020B0604030504040204" pitchFamily="34" charset="0"/>
                <a:cs typeface="Tahoma" panose="020B0604030504040204" pitchFamily="34" charset="0"/>
              </a:rPr>
              <a:t>ze različiti elementi. </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Unutar kućišta se nalazi matična ploča računarskog sistema, procesor, hard disk, flopi disk, CD-ROM drive itd.</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Jedinica sistema se proizvodi u dve glavne varijante: tower verzija (uspravno kućište) ili desktop verzija, koja je dizajnirana tako da se nalazi na radnom stolu. Obično se na desktop kućište postavlja monitor.</a:t>
            </a:r>
          </a:p>
          <a:p>
            <a:pPr lvl="1" algn="just"/>
            <a:r>
              <a:rPr lang="sr-Latn-RS" sz="2400" b="1" dirty="0" smtClean="0">
                <a:latin typeface="Tahoma" panose="020B0604030504040204" pitchFamily="34" charset="0"/>
                <a:ea typeface="Tahoma" panose="020B0604030504040204" pitchFamily="34" charset="0"/>
                <a:cs typeface="Tahoma" panose="020B0604030504040204" pitchFamily="34" charset="0"/>
              </a:rPr>
              <a:t>Matična ploča: </a:t>
            </a:r>
            <a:r>
              <a:rPr lang="sr-Latn-RS" sz="2400" dirty="0" smtClean="0">
                <a:latin typeface="Tahoma" panose="020B0604030504040204" pitchFamily="34" charset="0"/>
                <a:ea typeface="Tahoma" panose="020B0604030504040204" pitchFamily="34" charset="0"/>
                <a:cs typeface="Tahoma" panose="020B0604030504040204" pitchFamily="34" charset="0"/>
              </a:rPr>
              <a:t>obezbeđuje integraciju svih komponenata centralne jedinice u jednu celinu (mikroprocesor, radna memorija, hard disk, kontrolor štampača, komunikaciona kartica, audio kartica i dr.) i smeštena je u kućištu računara.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Napaja se 12-kontaktnim konektorom preko napajanja (power supply) snage od 250W DO 500W pa i više.</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Zahvaljujući matičnoj ploči, ceo mikroračunarski sistem je izgrađen modularno tako da se naknadno mogu dodati komponente koje se povezuju preko posebnih utičnica ili slotova. Preko magistrale, sa računarom se povezuju i drugi periferni uređaji.  </a:t>
            </a:r>
          </a:p>
          <a:p>
            <a:pPr lvl="1" algn="just"/>
            <a:endParaRPr lang="sr-Latn-RS" sz="2400" b="1" dirty="0" smtClean="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6653859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8000"/>
          </a:xfrm>
        </p:spPr>
        <p:txBody>
          <a:bodyPr>
            <a:normAutofit lnSpcReduction="10000"/>
          </a:bodyPr>
          <a:lstStyle/>
          <a:p>
            <a:pPr algn="just"/>
            <a:r>
              <a:rPr lang="sr-Latn-RS" dirty="0" smtClean="0">
                <a:latin typeface="Tahoma" panose="020B0604030504040204" pitchFamily="34" charset="0"/>
                <a:ea typeface="Tahoma" panose="020B0604030504040204" pitchFamily="34" charset="0"/>
                <a:cs typeface="Tahoma" panose="020B0604030504040204" pitchFamily="34" charset="0"/>
              </a:rPr>
              <a:t>Predstavljanje teksta, slike i zvuka u obliku Web stranica veliki je korak u razvoju multimedijalnog prezentovanja podataka i informacija. Korisnik pristupa Web stranicama preko posebnog softvera-</a:t>
            </a:r>
            <a:r>
              <a:rPr lang="sr-Latn-RS" i="1" dirty="0" smtClean="0">
                <a:solidFill>
                  <a:srgbClr val="FFFF00"/>
                </a:solidFill>
                <a:latin typeface="Tahoma" panose="020B0604030504040204" pitchFamily="34" charset="0"/>
                <a:ea typeface="Tahoma" panose="020B0604030504040204" pitchFamily="34" charset="0"/>
                <a:cs typeface="Tahoma" panose="020B0604030504040204" pitchFamily="34" charset="0"/>
              </a:rPr>
              <a:t>Web browsera</a:t>
            </a:r>
            <a:r>
              <a:rPr lang="sr-Latn-RS" dirty="0" smtClean="0">
                <a:latin typeface="Tahoma" panose="020B0604030504040204" pitchFamily="34" charset="0"/>
                <a:ea typeface="Tahoma" panose="020B0604030504040204" pitchFamily="34" charset="0"/>
                <a:cs typeface="Tahoma" panose="020B0604030504040204" pitchFamily="34" charset="0"/>
              </a:rPr>
              <a:t>.</a:t>
            </a:r>
          </a:p>
          <a:p>
            <a:pPr algn="just"/>
            <a:r>
              <a:rPr lang="sr-Latn-RS" dirty="0" smtClean="0">
                <a:latin typeface="Tahoma" panose="020B0604030504040204" pitchFamily="34" charset="0"/>
                <a:ea typeface="Tahoma" panose="020B0604030504040204" pitchFamily="34" charset="0"/>
                <a:cs typeface="Tahoma" panose="020B0604030504040204" pitchFamily="34" charset="0"/>
              </a:rPr>
              <a:t>Prenos digitalizovanih sadržaja putem faksa u poslednjih dvadesetak godina bio je uobičajni način komuniciranja u svim organizacijama i institucijama. Danas se u te svrhe koriste personalni računari.</a:t>
            </a:r>
          </a:p>
          <a:p>
            <a:pPr algn="just"/>
            <a:r>
              <a:rPr lang="sr-Latn-RS" dirty="0" smtClean="0">
                <a:latin typeface="Tahoma" panose="020B0604030504040204" pitchFamily="34" charset="0"/>
                <a:ea typeface="Tahoma" panose="020B0604030504040204" pitchFamily="34" charset="0"/>
                <a:cs typeface="Tahoma" panose="020B0604030504040204" pitchFamily="34" charset="0"/>
              </a:rPr>
              <a:t>Sve veći razvoj računara i telekomunikacionih uređaja omogućio je razvoj zvučne pošte.</a:t>
            </a:r>
          </a:p>
          <a:p>
            <a:pPr algn="just"/>
            <a:r>
              <a:rPr lang="sr-Latn-RS" dirty="0" smtClean="0">
                <a:latin typeface="Tahoma" panose="020B0604030504040204" pitchFamily="34" charset="0"/>
                <a:ea typeface="Tahoma" panose="020B0604030504040204" pitchFamily="34" charset="0"/>
                <a:cs typeface="Tahoma" panose="020B0604030504040204" pitchFamily="34" charset="0"/>
              </a:rPr>
              <a:t>Brz razvoj i velika upotreba mobilnih telefona u tehnološkom smislu znači promociju širenja računarskih komunikacija. U mobilnoj komunikaciji digitalizovana informacija se prenosi unutar strogo definisanih vremenskih intervala između emitovanja i reprodukcije. Prenos pokretne slike i tona u realnom vremenu je sastavni deo telekonferencija kao novog komunikacionog sredstva. </a:t>
            </a:r>
          </a:p>
          <a:p>
            <a:pPr algn="just"/>
            <a:r>
              <a:rPr lang="sr-Latn-RS" dirty="0" smtClean="0">
                <a:latin typeface="Tahoma" panose="020B0604030504040204" pitchFamily="34" charset="0"/>
                <a:ea typeface="Tahoma" panose="020B0604030504040204" pitchFamily="34" charset="0"/>
                <a:cs typeface="Tahoma" panose="020B0604030504040204" pitchFamily="34" charset="0"/>
              </a:rPr>
              <a:t>Pokretna slika i tonska reprodukcija najčešće se danas nalazi u formi CD filmova i DVD.</a:t>
            </a:r>
          </a:p>
          <a:p>
            <a:pPr algn="just"/>
            <a:r>
              <a:rPr lang="sr-Latn-RS" dirty="0" smtClean="0">
                <a:latin typeface="Tahoma" panose="020B0604030504040204" pitchFamily="34" charset="0"/>
                <a:ea typeface="Tahoma" panose="020B0604030504040204" pitchFamily="34" charset="0"/>
                <a:cs typeface="Tahoma" panose="020B0604030504040204" pitchFamily="34" charset="0"/>
              </a:rPr>
              <a:t>Uređaji za reprodukciju CD i DVD rekorderi su specijalni mikroračunarski sistemi.</a:t>
            </a:r>
            <a:endParaRPr lang="en-US"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67072401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a:bodyPr>
          <a:lstStyle/>
          <a:p>
            <a:pPr lvl="1" algn="just"/>
            <a:r>
              <a:rPr lang="sr-Latn-RS" sz="2400" b="1" dirty="0" smtClean="0">
                <a:latin typeface="Tahoma" panose="020B0604030504040204" pitchFamily="34" charset="0"/>
                <a:ea typeface="Tahoma" panose="020B0604030504040204" pitchFamily="34" charset="0"/>
                <a:cs typeface="Tahoma" panose="020B0604030504040204" pitchFamily="34" charset="0"/>
              </a:rPr>
              <a:t>Glavna (operativna) memorija: </a:t>
            </a:r>
            <a:r>
              <a:rPr lang="sr-Latn-RS" sz="2400" dirty="0" smtClean="0">
                <a:latin typeface="Tahoma" panose="020B0604030504040204" pitchFamily="34" charset="0"/>
                <a:ea typeface="Tahoma" panose="020B0604030504040204" pitchFamily="34" charset="0"/>
                <a:cs typeface="Tahoma" panose="020B0604030504040204" pitchFamily="34" charset="0"/>
              </a:rPr>
              <a:t>služi za upisivanje i čitanje podataka i programa.</a:t>
            </a:r>
            <a:endParaRPr lang="en-US" sz="2400" dirty="0" smtClean="0">
              <a:latin typeface="Tahoma" panose="020B0604030504040204" pitchFamily="34" charset="0"/>
              <a:ea typeface="Tahoma" panose="020B0604030504040204" pitchFamily="34" charset="0"/>
              <a:cs typeface="Tahoma" panose="020B0604030504040204" pitchFamily="34" charset="0"/>
            </a:endParaRPr>
          </a:p>
          <a:p>
            <a:pPr lvl="1" algn="just"/>
            <a:r>
              <a:rPr lang="en-US" sz="2400" dirty="0" err="1" smtClean="0">
                <a:latin typeface="Tahoma" panose="020B0604030504040204" pitchFamily="34" charset="0"/>
                <a:ea typeface="Tahoma" panose="020B0604030504040204" pitchFamily="34" charset="0"/>
                <a:cs typeface="Tahoma" panose="020B0604030504040204" pitchFamily="34" charset="0"/>
              </a:rPr>
              <a:t>Radna</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smtClean="0">
                <a:latin typeface="Tahoma" panose="020B0604030504040204" pitchFamily="34" charset="0"/>
                <a:ea typeface="Tahoma" panose="020B0604030504040204" pitchFamily="34" charset="0"/>
                <a:cs typeface="Tahoma" panose="020B0604030504040204" pitchFamily="34" charset="0"/>
              </a:rPr>
              <a:t>memorija</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smtClean="0">
                <a:latin typeface="Tahoma" panose="020B0604030504040204" pitchFamily="34" charset="0"/>
                <a:ea typeface="Tahoma" panose="020B0604030504040204" pitchFamily="34" charset="0"/>
                <a:cs typeface="Tahoma" panose="020B0604030504040204" pitchFamily="34" charset="0"/>
              </a:rPr>
              <a:t>prihvata</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smtClean="0">
                <a:latin typeface="Tahoma" panose="020B0604030504040204" pitchFamily="34" charset="0"/>
                <a:ea typeface="Tahoma" panose="020B0604030504040204" pitchFamily="34" charset="0"/>
                <a:cs typeface="Tahoma" panose="020B0604030504040204" pitchFamily="34" charset="0"/>
              </a:rPr>
              <a:t>podatke</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smtClean="0">
                <a:latin typeface="Tahoma" panose="020B0604030504040204" pitchFamily="34" charset="0"/>
                <a:ea typeface="Tahoma" panose="020B0604030504040204" pitchFamily="34" charset="0"/>
                <a:cs typeface="Tahoma" panose="020B0604030504040204" pitchFamily="34" charset="0"/>
              </a:rPr>
              <a:t>i</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smtClean="0">
                <a:latin typeface="Tahoma" panose="020B0604030504040204" pitchFamily="34" charset="0"/>
                <a:ea typeface="Tahoma" panose="020B0604030504040204" pitchFamily="34" charset="0"/>
                <a:cs typeface="Tahoma" panose="020B0604030504040204" pitchFamily="34" charset="0"/>
              </a:rPr>
              <a:t>naredbe</a:t>
            </a:r>
            <a:r>
              <a:rPr lang="en-US" sz="2400" dirty="0" smtClean="0">
                <a:latin typeface="Tahoma" panose="020B0604030504040204" pitchFamily="34" charset="0"/>
                <a:ea typeface="Tahoma" panose="020B0604030504040204" pitchFamily="34" charset="0"/>
                <a:cs typeface="Tahoma" panose="020B0604030504040204" pitchFamily="34" charset="0"/>
              </a:rPr>
              <a:t> s </a:t>
            </a:r>
            <a:r>
              <a:rPr lang="en-US" sz="2400" dirty="0" err="1" smtClean="0">
                <a:latin typeface="Tahoma" panose="020B0604030504040204" pitchFamily="34" charset="0"/>
                <a:ea typeface="Tahoma" panose="020B0604030504040204" pitchFamily="34" charset="0"/>
                <a:cs typeface="Tahoma" panose="020B0604030504040204" pitchFamily="34" charset="0"/>
              </a:rPr>
              <a:t>ula</a:t>
            </a:r>
            <a:r>
              <a:rPr lang="sr-Latn-RS" sz="2400" dirty="0" smtClean="0">
                <a:latin typeface="Tahoma" panose="020B0604030504040204" pitchFamily="34" charset="0"/>
                <a:ea typeface="Tahoma" panose="020B0604030504040204" pitchFamily="34" charset="0"/>
                <a:cs typeface="Tahoma" panose="020B0604030504040204" pitchFamily="34" charset="0"/>
              </a:rPr>
              <a:t>z</a:t>
            </a:r>
            <a:r>
              <a:rPr lang="en-US" sz="2400" dirty="0" err="1" smtClean="0">
                <a:latin typeface="Tahoma" panose="020B0604030504040204" pitchFamily="34" charset="0"/>
                <a:ea typeface="Tahoma" panose="020B0604030504040204" pitchFamily="34" charset="0"/>
                <a:cs typeface="Tahoma" panose="020B0604030504040204" pitchFamily="34" charset="0"/>
              </a:rPr>
              <a:t>nih</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smtClean="0">
                <a:latin typeface="Tahoma" panose="020B0604030504040204" pitchFamily="34" charset="0"/>
                <a:ea typeface="Tahoma" panose="020B0604030504040204" pitchFamily="34" charset="0"/>
                <a:cs typeface="Tahoma" panose="020B0604030504040204" pitchFamily="34" charset="0"/>
              </a:rPr>
              <a:t>jedinica</a:t>
            </a:r>
            <a:r>
              <a:rPr lang="sr-Latn-RS" sz="2400" dirty="0" smtClean="0">
                <a:latin typeface="Tahoma" panose="020B0604030504040204" pitchFamily="34" charset="0"/>
                <a:ea typeface="Tahoma" panose="020B0604030504040204" pitchFamily="34" charset="0"/>
                <a:cs typeface="Tahoma" panose="020B0604030504040204" pitchFamily="34" charset="0"/>
              </a:rPr>
              <a:t>, pojedinačne naredbe daje upravljačkoj jedinici, razmenjuje podatke i daje rezultate izlaznoj jedinici.</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Radna memorija je organizovana kao skup lokacija od kojih svaka ima svoju adresu.</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Kada se podaci upisuju na neku lokaciju oni brišu postojeće stanje na lokaciji. Kod čitanja podaci ostaju nepromenjeni.</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Prilikom komuniciranja s ostalim jedinicama sistema, radna memorija ne prima i ne predaje podatke direktno već preko svojih registara. Registri predstavljaju brzi deo radne memorije, ali su malog kapaciteta.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Na matičnoj ploči obično postoje 2,3 ili 4 slota za priključivanje operativne memorije. Operativna memorija služi za smeštanje velike količine podataka koji se koriste u radu računara, a sastoje se iz dva dela: ROM-a (Read Only Memory) i RAM-a (Random Accsess Memory).</a:t>
            </a:r>
          </a:p>
        </p:txBody>
      </p:sp>
    </p:spTree>
    <p:extLst>
      <p:ext uri="{BB962C8B-B14F-4D97-AF65-F5344CB8AC3E}">
        <p14:creationId xmlns:p14="http://schemas.microsoft.com/office/powerpoint/2010/main" val="278950209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fontScale="92500"/>
          </a:bodyPr>
          <a:lstStyle/>
          <a:p>
            <a:pPr lvl="1" algn="just"/>
            <a:r>
              <a:rPr lang="sr-Latn-RS" sz="2400" b="1" dirty="0" smtClean="0">
                <a:latin typeface="Tahoma" panose="020B0604030504040204" pitchFamily="34" charset="0"/>
                <a:ea typeface="Tahoma" panose="020B0604030504040204" pitchFamily="34" charset="0"/>
                <a:cs typeface="Tahoma" panose="020B0604030504040204" pitchFamily="34" charset="0"/>
              </a:rPr>
              <a:t>ROM memorija </a:t>
            </a:r>
            <a:r>
              <a:rPr lang="sr-Latn-RS" sz="2400" dirty="0" smtClean="0">
                <a:latin typeface="Tahoma" panose="020B0604030504040204" pitchFamily="34" charset="0"/>
                <a:ea typeface="Tahoma" panose="020B0604030504040204" pitchFamily="34" charset="0"/>
                <a:cs typeface="Tahoma" panose="020B0604030504040204" pitchFamily="34" charset="0"/>
              </a:rPr>
              <a:t>zauzima manji deo operativne memorije, a služi za čuvanje sistematskih programa koji upravljaju uređajima personalnog računara.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ROM memorija može samo čitati, a služi za memorisanje podataka koji se nikada neće menjati, tj. memorijski sadržaji trajno se ugrađuju u sklop u procesu proizvodnje.</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ROM memorija obično je manjeg kapaciteta. ROM se danas zamenjuje flash EPROM memorijom u kojoj se podaci mogu po potrebi menjati.</a:t>
            </a:r>
          </a:p>
          <a:p>
            <a:pPr lvl="1" algn="just"/>
            <a:r>
              <a:rPr lang="sr-Latn-RS" sz="2400" b="1" dirty="0" smtClean="0">
                <a:latin typeface="Tahoma" panose="020B0604030504040204" pitchFamily="34" charset="0"/>
                <a:ea typeface="Tahoma" panose="020B0604030504040204" pitchFamily="34" charset="0"/>
                <a:cs typeface="Tahoma" panose="020B0604030504040204" pitchFamily="34" charset="0"/>
              </a:rPr>
              <a:t>RAM memorija</a:t>
            </a:r>
            <a:r>
              <a:rPr lang="sr-Latn-RS" sz="2400" dirty="0" smtClean="0">
                <a:latin typeface="Tahoma" panose="020B0604030504040204" pitchFamily="34" charset="0"/>
                <a:ea typeface="Tahoma" panose="020B0604030504040204" pitchFamily="34" charset="0"/>
                <a:cs typeface="Tahoma" panose="020B0604030504040204" pitchFamily="34" charset="0"/>
              </a:rPr>
              <a:t> je radna memorija koju računar koristi za memorisanje programa i podataka čija je obrada u toku. Sadržaj RAM-a je promenljiv.</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Da</a:t>
            </a:r>
            <a:r>
              <a:rPr lang="sr-Latn-RS" sz="2400" b="1" dirty="0" smtClean="0">
                <a:latin typeface="Tahoma" panose="020B0604030504040204" pitchFamily="34" charset="0"/>
                <a:ea typeface="Tahoma" panose="020B0604030504040204" pitchFamily="34" charset="0"/>
                <a:cs typeface="Tahoma" panose="020B0604030504040204" pitchFamily="34" charset="0"/>
              </a:rPr>
              <a:t> </a:t>
            </a:r>
            <a:r>
              <a:rPr lang="sr-Latn-RS" sz="2400" dirty="0" smtClean="0">
                <a:latin typeface="Tahoma" panose="020B0604030504040204" pitchFamily="34" charset="0"/>
                <a:ea typeface="Tahoma" panose="020B0604030504040204" pitchFamily="34" charset="0"/>
                <a:cs typeface="Tahoma" panose="020B0604030504040204" pitchFamily="34" charset="0"/>
              </a:rPr>
              <a:t>bi se podaci sačuvali na računaru, moraju se memorisati na disk pre zatvaranja programa i isključenja računara.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Današnji računari imaju standardne radne memorije od 2, 4, 8 i više GB, radne memorije. Količina operativne memorije kojom računar raspolaže je veoma bitna za performanse računara. </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Memorijski čipovi nalaze se na osnovnoj ploči. Spojeni su sa procesorom i čine memoriju računara.</a:t>
            </a:r>
          </a:p>
        </p:txBody>
      </p:sp>
    </p:spTree>
    <p:extLst>
      <p:ext uri="{BB962C8B-B14F-4D97-AF65-F5344CB8AC3E}">
        <p14:creationId xmlns:p14="http://schemas.microsoft.com/office/powerpoint/2010/main" val="225275418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fontScale="92500"/>
          </a:bodyPr>
          <a:lstStyle/>
          <a:p>
            <a:pPr marL="457200" lvl="1" indent="0" algn="ctr">
              <a:buNone/>
            </a:pPr>
            <a:r>
              <a:rPr lang="sr-Latn-RS" sz="2400" b="1" dirty="0" smtClean="0">
                <a:latin typeface="Tahoma" panose="020B0604030504040204" pitchFamily="34" charset="0"/>
                <a:ea typeface="Tahoma" panose="020B0604030504040204" pitchFamily="34" charset="0"/>
                <a:cs typeface="Tahoma" panose="020B0604030504040204" pitchFamily="34" charset="0"/>
              </a:rPr>
              <a:t>Centralna procesna jedinica (Central Processing Unit)</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CPU je računska i kontrolna jedinica računara koja interpretira i izvršava instrukcije. </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CPU može da se sastoji od jednog ili više procesora koji izvršavaju aritmetička i logička izračunavanja i kontrolišu rad ostalih elemenata sistema. </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Kod većine mikroračunara, ulogu CPU obavlja samo jedan čip koji se naziva mikroprocesor.</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Mikroprocesor se sastoji od četri funkcionalno različita dela: aritmetičko-logičke jedinice, registara, kontrolne jedinice i unutrašnje magistrale.</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Aritmetičko-logička jedinica je zadužena za izvršavanje aritmetičkih i logičkih operacija. Registri privremeno čuvaju podatke, adrese instrukcija, kao i lokacije i rezultate ovih operacija. Kontrolna jedinica nadzire operacije svih ostalih delova računara. Interna magistrala predstavlja mrežu komunikacionih linija koje povezuju unutrašnje delove procesora.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CPU je centralni deo računara koji je zadužen za izračunavanje i kontrolu rada ostalih komponenti računara. CPU je zadužen za pribavljanje i dekodiranje podataka, izvršavanje instrukcija i jednom rečju deluje kao mozak računara.</a:t>
            </a:r>
          </a:p>
        </p:txBody>
      </p:sp>
    </p:spTree>
    <p:extLst>
      <p:ext uri="{BB962C8B-B14F-4D97-AF65-F5344CB8AC3E}">
        <p14:creationId xmlns:p14="http://schemas.microsoft.com/office/powerpoint/2010/main" val="244934699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fontScale="92500"/>
          </a:bodyPr>
          <a:lstStyle/>
          <a:p>
            <a:pPr marL="457200" lvl="1" indent="0" algn="ctr">
              <a:buNone/>
            </a:pPr>
            <a:r>
              <a:rPr lang="sr-Latn-RS" sz="2400" b="1" dirty="0" smtClean="0">
                <a:latin typeface="Tahoma" panose="020B0604030504040204" pitchFamily="34" charset="0"/>
                <a:ea typeface="Tahoma" panose="020B0604030504040204" pitchFamily="34" charset="0"/>
                <a:cs typeface="Tahoma" panose="020B0604030504040204" pitchFamily="34" charset="0"/>
              </a:rPr>
              <a:t>Matična ili osnovna ploča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Matična ploča je osnovni deo svakog računara i služi za povezivanje i sinhronizaciju rada najbitnijih delova računara. Na njoj se nalaze procesor i operativna memorija.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Ostale komponente, kao što su spoljne memorije, razni kontroleri i periferne jedinice priključuju se na matičnu ploču bilo kablovima, bilo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plug-in</a:t>
            </a:r>
            <a:r>
              <a:rPr lang="sr-Latn-RS" sz="2400" dirty="0" smtClean="0">
                <a:latin typeface="Tahoma" panose="020B0604030504040204" pitchFamily="34" charset="0"/>
                <a:ea typeface="Tahoma" panose="020B0604030504040204" pitchFamily="34" charset="0"/>
                <a:cs typeface="Tahoma" panose="020B0604030504040204" pitchFamily="34" charset="0"/>
              </a:rPr>
              <a:t> karticama koje se stavljaju u odgovarajuće slotove.</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Postoje integrisane i neintegrisane matične ploče.</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Važna komponenta na matičnoj ploči je i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čipset</a:t>
            </a:r>
            <a:r>
              <a:rPr lang="sr-Latn-RS" sz="2400" dirty="0" smtClean="0">
                <a:latin typeface="Tahoma" panose="020B0604030504040204" pitchFamily="34" charset="0"/>
                <a:ea typeface="Tahoma" panose="020B0604030504040204" pitchFamily="34" charset="0"/>
                <a:cs typeface="Tahoma" panose="020B0604030504040204" pitchFamily="34" charset="0"/>
              </a:rPr>
              <a:t> koji određuje karakteristike i mogućnosti matične ploče.</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Na matičnoj ploči nalaze se: konektor za procesor, slotovi za operativnu memoriju, priključak za hard disk, ekspanzioni slotovi, priključci eksternih portova,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BIOS</a:t>
            </a:r>
            <a:r>
              <a:rPr lang="sr-Latn-RS" sz="2400" dirty="0" smtClean="0">
                <a:latin typeface="Tahoma" panose="020B0604030504040204" pitchFamily="34" charset="0"/>
                <a:ea typeface="Tahoma" panose="020B0604030504040204" pitchFamily="34" charset="0"/>
                <a:cs typeface="Tahoma" panose="020B0604030504040204" pitchFamily="34" charset="0"/>
              </a:rPr>
              <a:t> i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CMOS</a:t>
            </a:r>
            <a:r>
              <a:rPr lang="sr-Latn-RS" sz="2400" dirty="0" smtClean="0">
                <a:latin typeface="Tahoma" panose="020B0604030504040204" pitchFamily="34" charset="0"/>
                <a:ea typeface="Tahoma" panose="020B0604030504040204" pitchFamily="34" charset="0"/>
                <a:cs typeface="Tahoma" panose="020B0604030504040204" pitchFamily="34" charset="0"/>
              </a:rPr>
              <a:t> sa baterijom, sistematski sat, konektor za napajanje i naponski regulatori napajanja za procesor, konektori za LED diode i tastere za indikaciju koji se nalaze na prednjoj strani kućišta računara.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Brzina rada matične ploče zavisi od takta sistemske magistrale i takta na kome radi čipset.</a:t>
            </a:r>
          </a:p>
        </p:txBody>
      </p:sp>
    </p:spTree>
    <p:extLst>
      <p:ext uri="{BB962C8B-B14F-4D97-AF65-F5344CB8AC3E}">
        <p14:creationId xmlns:p14="http://schemas.microsoft.com/office/powerpoint/2010/main" val="136636851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fontScale="92500" lnSpcReduction="10000"/>
          </a:bodyPr>
          <a:lstStyle/>
          <a:p>
            <a:pPr marL="457200" lvl="1" indent="0" algn="ctr">
              <a:buNone/>
            </a:pPr>
            <a:r>
              <a:rPr lang="sr-Latn-RS" sz="2400" b="1" dirty="0" smtClean="0">
                <a:latin typeface="Tahoma" panose="020B0604030504040204" pitchFamily="34" charset="0"/>
                <a:ea typeface="Tahoma" panose="020B0604030504040204" pitchFamily="34" charset="0"/>
                <a:cs typeface="Tahoma" panose="020B0604030504040204" pitchFamily="34" charset="0"/>
              </a:rPr>
              <a:t>Konektori</a:t>
            </a:r>
            <a:r>
              <a:rPr lang="sr-Latn-RS" sz="2400" dirty="0" smtClean="0">
                <a:latin typeface="Tahoma" panose="020B0604030504040204" pitchFamily="34" charset="0"/>
                <a:ea typeface="Tahoma" panose="020B0604030504040204" pitchFamily="34" charset="0"/>
                <a:cs typeface="Tahoma" panose="020B0604030504040204" pitchFamily="34" charset="0"/>
              </a:rPr>
              <a:t> </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Na prednjoj strani matične ploče se nalazi i grupa igličastih konektora na koje se priključuju LED diode i tasteri sa kontrolnog panela na kućištu računara, pomoću kojih se upravlja radom računara.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Na zadnjoj strani matične ploče se obično nalazi i grupa konektora preko kojih se priključuju spoljni elementi računara i razni periferni uređaji.</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Procesor i operativna memorija, takođe se uključuju u računarski sistem preko odgovarajućih konektora koji se nalaze na matičnoj ploči.</a:t>
            </a:r>
          </a:p>
          <a:p>
            <a:pPr marL="457200" lvl="1" indent="0" algn="ctr">
              <a:buNone/>
            </a:pPr>
            <a:r>
              <a:rPr lang="sr-Latn-RS" sz="2400" b="1" dirty="0" smtClean="0">
                <a:latin typeface="Tahoma" panose="020B0604030504040204" pitchFamily="34" charset="0"/>
                <a:ea typeface="Tahoma" panose="020B0604030504040204" pitchFamily="34" charset="0"/>
                <a:cs typeface="Tahoma" panose="020B0604030504040204" pitchFamily="34" charset="0"/>
              </a:rPr>
              <a:t>Ekspanzioni slotovi</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Predstavljaju priključke na matičnoj ploči koji služe za proširenje mogućnosti računarskog sistema. Na njih se priključuju periferni uređaji kao što su: video kartica, modem, zvučna kartica, SCSI kontroler, razne vrste specijalizovanog hardvera. Danas su u upotrebi: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PCI</a:t>
            </a:r>
            <a:r>
              <a:rPr lang="sr-Latn-RS" sz="2400" dirty="0" smtClean="0">
                <a:latin typeface="Tahoma" panose="020B0604030504040204" pitchFamily="34" charset="0"/>
                <a:ea typeface="Tahoma" panose="020B0604030504040204" pitchFamily="34" charset="0"/>
                <a:cs typeface="Tahoma" panose="020B0604030504040204" pitchFamily="34" charset="0"/>
              </a:rPr>
              <a:t>-Peripheral Component Interconnect,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PCI Express</a:t>
            </a:r>
            <a:r>
              <a:rPr lang="sr-Latn-RS" sz="2400" dirty="0" smtClean="0">
                <a:latin typeface="Tahoma" panose="020B0604030504040204" pitchFamily="34" charset="0"/>
                <a:ea typeface="Tahoma" panose="020B0604030504040204" pitchFamily="34" charset="0"/>
                <a:cs typeface="Tahoma" panose="020B0604030504040204" pitchFamily="34" charset="0"/>
              </a:rPr>
              <a:t>-Peripheral Component Interconnect Express,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AGP</a:t>
            </a:r>
            <a:r>
              <a:rPr lang="sr-Latn-RS" sz="2400" dirty="0" smtClean="0">
                <a:latin typeface="Tahoma" panose="020B0604030504040204" pitchFamily="34" charset="0"/>
                <a:ea typeface="Tahoma" panose="020B0604030504040204" pitchFamily="34" charset="0"/>
                <a:cs typeface="Tahoma" panose="020B0604030504040204" pitchFamily="34" charset="0"/>
              </a:rPr>
              <a:t>-Accelerated Graphics Port.</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Na matičnoj ploči može se nalaziti samo jedan AGP slot, dok PCI i PCI Express slotova može biti više, a najbrži je PCI Express slot.</a:t>
            </a:r>
          </a:p>
        </p:txBody>
      </p:sp>
    </p:spTree>
    <p:extLst>
      <p:ext uri="{BB962C8B-B14F-4D97-AF65-F5344CB8AC3E}">
        <p14:creationId xmlns:p14="http://schemas.microsoft.com/office/powerpoint/2010/main" val="187185316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a:bodyPr>
          <a:lstStyle/>
          <a:p>
            <a:pPr marL="457200" lvl="1" indent="0" algn="ctr">
              <a:buNone/>
            </a:pPr>
            <a:r>
              <a:rPr lang="sr-Latn-RS" sz="2400" b="1" dirty="0" smtClean="0">
                <a:latin typeface="Tahoma" panose="020B0604030504040204" pitchFamily="34" charset="0"/>
                <a:ea typeface="Tahoma" panose="020B0604030504040204" pitchFamily="34" charset="0"/>
                <a:cs typeface="Tahoma" panose="020B0604030504040204" pitchFamily="34" charset="0"/>
              </a:rPr>
              <a:t>Čipset (Chipset)</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Čipset je skup čipova koji upravljaju radom matične ploče.</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Čipset je postao jedan od najbitnijih delova matične ploče.</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Takt na kome radi čipset je obično nekoliko puta brži od takta na kome radi sistemska magistrala.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U čipsetu se nalaze: DMA kontroler koji upravlja DMA prenosom podataka, kontroler prekida koji upravlja prekidima, kontroler memorije koji određuje tip i maksimalni kapacitet operativne memorije koja može da se instalira u računaru, EIDE i S-ATA kontroleri koji kontrolišu protok podataka na magistralama koje se koriste za povezivanje hard diskova i optičkih uređaja za skladištenje podataka (CD-ROM i DVD) na sistem, kontroleri ekspanzionih slotova koji kontrolišu rad uređaja priključenih na ove slotove, kontroleri portova koji kontrolišu uređaje priključene na ove portove.</a:t>
            </a:r>
          </a:p>
        </p:txBody>
      </p:sp>
    </p:spTree>
    <p:extLst>
      <p:ext uri="{BB962C8B-B14F-4D97-AF65-F5344CB8AC3E}">
        <p14:creationId xmlns:p14="http://schemas.microsoft.com/office/powerpoint/2010/main" val="309388533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a:bodyPr>
          <a:lstStyle/>
          <a:p>
            <a:pPr marL="457200" lvl="1" indent="0" algn="ctr">
              <a:buNone/>
            </a:pPr>
            <a:r>
              <a:rPr lang="sr-Latn-RS" sz="2400" b="1" dirty="0" smtClean="0">
                <a:latin typeface="Tahoma" panose="020B0604030504040204" pitchFamily="34" charset="0"/>
                <a:ea typeface="Tahoma" panose="020B0604030504040204" pitchFamily="34" charset="0"/>
                <a:cs typeface="Tahoma" panose="020B0604030504040204" pitchFamily="34" charset="0"/>
              </a:rPr>
              <a:t>Portovi</a:t>
            </a:r>
            <a:r>
              <a:rPr lang="sr-Latn-RS" sz="2400" dirty="0" smtClean="0">
                <a:latin typeface="Tahoma" panose="020B0604030504040204" pitchFamily="34" charset="0"/>
                <a:ea typeface="Tahoma" panose="020B0604030504040204" pitchFamily="34" charset="0"/>
                <a:cs typeface="Tahoma" panose="020B0604030504040204" pitchFamily="34" charset="0"/>
              </a:rPr>
              <a:t> </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Portovi služe za jednostavno i brzo povezivanje različitih perifernih uređaja na personalni računar. Preko portova povezuju se miš, tastatura, štampač, skener, digitalna kamera i drugi uređaji.</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U zavisnosti od načina prenosa podataka koji podržavaju, portovi mogu biti: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paralelni</a:t>
            </a:r>
            <a:r>
              <a:rPr lang="sr-Latn-RS" sz="2400" dirty="0" smtClean="0">
                <a:latin typeface="Tahoma" panose="020B0604030504040204" pitchFamily="34" charset="0"/>
                <a:ea typeface="Tahoma" panose="020B0604030504040204" pitchFamily="34" charset="0"/>
                <a:cs typeface="Tahoma" panose="020B0604030504040204" pitchFamily="34" charset="0"/>
              </a:rPr>
              <a:t> i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serijski</a:t>
            </a:r>
            <a:r>
              <a:rPr lang="sr-Latn-RS" sz="2400" dirty="0" smtClean="0">
                <a:latin typeface="Tahoma" panose="020B0604030504040204" pitchFamily="34" charset="0"/>
                <a:ea typeface="Tahoma" panose="020B0604030504040204" pitchFamily="34" charset="0"/>
                <a:cs typeface="Tahoma" panose="020B0604030504040204" pitchFamily="34" charset="0"/>
              </a:rPr>
              <a:t>.</a:t>
            </a:r>
          </a:p>
          <a:p>
            <a:pPr lvl="1" algn="just"/>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Paralelni port </a:t>
            </a:r>
            <a:r>
              <a:rPr lang="sr-Latn-RS" sz="2400" dirty="0" smtClean="0">
                <a:latin typeface="Tahoma" panose="020B0604030504040204" pitchFamily="34" charset="0"/>
                <a:ea typeface="Tahoma" panose="020B0604030504040204" pitchFamily="34" charset="0"/>
                <a:cs typeface="Tahoma" panose="020B0604030504040204" pitchFamily="34" charset="0"/>
              </a:rPr>
              <a:t>omogućava prenos binarnih podataka u kome se svi bitovi podataka šalju istovremeno po odgovarajućim linijama. Konektor za paralelni port je 25-pinski i nalazi se na zadnjoj strani kućišta računara.</a:t>
            </a:r>
          </a:p>
          <a:p>
            <a:pPr lvl="1" algn="just"/>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Serijski port </a:t>
            </a:r>
            <a:r>
              <a:rPr lang="sr-Latn-RS" sz="2400" dirty="0" smtClean="0">
                <a:latin typeface="Tahoma" panose="020B0604030504040204" pitchFamily="34" charset="0"/>
                <a:ea typeface="Tahoma" panose="020B0604030504040204" pitchFamily="34" charset="0"/>
                <a:cs typeface="Tahoma" panose="020B0604030504040204" pitchFamily="34" charset="0"/>
              </a:rPr>
              <a:t>podržava princip prenosa podataka bit po bit.</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Personalni računari koriste standardni RS-232 serijski port. Konektori za serijski port su uglavnom 9-pinski.</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U računaru postoje različite vrste portova.</a:t>
            </a:r>
          </a:p>
        </p:txBody>
      </p:sp>
    </p:spTree>
    <p:extLst>
      <p:ext uri="{BB962C8B-B14F-4D97-AF65-F5344CB8AC3E}">
        <p14:creationId xmlns:p14="http://schemas.microsoft.com/office/powerpoint/2010/main" val="280365565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lnSpcReduction="10000"/>
          </a:bodyPr>
          <a:lstStyle/>
          <a:p>
            <a:pPr lvl="1" algn="just"/>
            <a:r>
              <a:rPr lang="sr-Latn-RS" sz="2400" b="1" i="1" dirty="0" smtClean="0">
                <a:solidFill>
                  <a:srgbClr val="FFFF00"/>
                </a:solidFill>
                <a:latin typeface="Tahoma" panose="020B0604030504040204" pitchFamily="34" charset="0"/>
                <a:ea typeface="Tahoma" panose="020B0604030504040204" pitchFamily="34" charset="0"/>
                <a:cs typeface="Tahoma" panose="020B0604030504040204" pitchFamily="34" charset="0"/>
              </a:rPr>
              <a:t>USB port </a:t>
            </a:r>
            <a:r>
              <a:rPr lang="sr-Latn-RS" sz="2400" dirty="0" smtClean="0">
                <a:latin typeface="Tahoma" panose="020B0604030504040204" pitchFamily="34" charset="0"/>
                <a:ea typeface="Tahoma" panose="020B0604030504040204" pitchFamily="34" charset="0"/>
                <a:cs typeface="Tahoma" panose="020B0604030504040204" pitchFamily="34" charset="0"/>
              </a:rPr>
              <a:t>(Universal Serial Bus) je univerzalna serijska magistrala i predstavlja jedan od najnovijih interfejsa u personalnim računarima.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Koncipiran je kao fleksibilno, ekonomično i jednostavno rešenje povezivanja velikog broja perifernih jedinica, kao što su: fleš memorije, štampači, skeneri, modemi, tastature, miševi, digitalni fotoaparati, digitalne kamere itd.</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Personalni računari imaju 2 do 6 USB priključka, ali se njihov broj može povećati dodavanjem tzv.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USB haba </a:t>
            </a:r>
            <a:r>
              <a:rPr lang="sr-Latn-RS" sz="2400" dirty="0" smtClean="0">
                <a:latin typeface="Tahoma" panose="020B0604030504040204" pitchFamily="34" charset="0"/>
                <a:ea typeface="Tahoma" panose="020B0604030504040204" pitchFamily="34" charset="0"/>
                <a:cs typeface="Tahoma" panose="020B0604030504040204" pitchFamily="34" charset="0"/>
              </a:rPr>
              <a:t>(USB hub). USB hab se priključuje na jedan od USB priključka računara, a zatim se na njega može priključiti nekoliko USB uređaja (4-8).</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Postoji više verzija USB porta: USB 1, USB 2 i USB 3. Brzina prenosa podataka kod USB porta je od 12Mb/s (USB 1) do 4.8Gb/s (USB 3).</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Fire Wire port</a:t>
            </a:r>
            <a:r>
              <a:rPr lang="sr-Latn-RS" sz="2400" i="1" dirty="0" smtClean="0">
                <a:latin typeface="Tahoma" panose="020B0604030504040204" pitchFamily="34" charset="0"/>
                <a:ea typeface="Tahoma" panose="020B0604030504040204" pitchFamily="34" charset="0"/>
                <a:cs typeface="Tahoma" panose="020B0604030504040204" pitchFamily="34" charset="0"/>
              </a:rPr>
              <a:t> </a:t>
            </a:r>
            <a:r>
              <a:rPr lang="sr-Latn-RS" sz="2400" dirty="0" smtClean="0">
                <a:latin typeface="Tahoma" panose="020B0604030504040204" pitchFamily="34" charset="0"/>
                <a:ea typeface="Tahoma" panose="020B0604030504040204" pitchFamily="34" charset="0"/>
                <a:cs typeface="Tahoma" panose="020B0604030504040204" pitchFamily="34" charset="0"/>
              </a:rPr>
              <a:t>je veoma brz port koji podatke prenosi serijski, brzinama od 100 do 3200 Mb/s.</a:t>
            </a:r>
          </a:p>
          <a:p>
            <a:pPr lvl="1" algn="just"/>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Infracrveni port </a:t>
            </a:r>
            <a:r>
              <a:rPr lang="sr-Latn-RS" sz="2400" dirty="0" smtClean="0">
                <a:latin typeface="Tahoma" panose="020B0604030504040204" pitchFamily="34" charset="0"/>
                <a:ea typeface="Tahoma" panose="020B0604030504040204" pitchFamily="34" charset="0"/>
                <a:cs typeface="Tahoma" panose="020B0604030504040204" pitchFamily="34" charset="0"/>
              </a:rPr>
              <a:t>(Infrared Data Association) omogućava prenos podataka svetlosnim putem. Da bi se prenos podataka obavio potrebno je da oba uređaja imaju infracrvene transivere i neophodno je obezbediti optičku vidljivost između uređaja.</a:t>
            </a:r>
            <a:endParaRPr lang="sr-Latn-RS" sz="2400" dirty="0" smtClean="0">
              <a:solidFill>
                <a:srgbClr val="FFFF00"/>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52248397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fontScale="92500"/>
          </a:bodyPr>
          <a:lstStyle/>
          <a:p>
            <a:pPr marL="457200" lvl="1" indent="0" algn="ctr">
              <a:buNone/>
            </a:pPr>
            <a:r>
              <a:rPr lang="sr-Latn-RS" sz="2400" b="1" dirty="0" smtClean="0">
                <a:latin typeface="Tahoma" panose="020B0604030504040204" pitchFamily="34" charset="0"/>
                <a:ea typeface="Tahoma" panose="020B0604030504040204" pitchFamily="34" charset="0"/>
                <a:cs typeface="Tahoma" panose="020B0604030504040204" pitchFamily="34" charset="0"/>
              </a:rPr>
              <a:t>BIOS</a:t>
            </a:r>
            <a:r>
              <a:rPr lang="sr-Latn-RS" sz="2400" dirty="0" smtClean="0">
                <a:latin typeface="Tahoma" panose="020B0604030504040204" pitchFamily="34" charset="0"/>
                <a:ea typeface="Tahoma" panose="020B0604030504040204" pitchFamily="34" charset="0"/>
                <a:cs typeface="Tahoma" panose="020B0604030504040204" pitchFamily="34" charset="0"/>
              </a:rPr>
              <a:t> (Basic Input/Output System) i </a:t>
            </a:r>
            <a:r>
              <a:rPr lang="sr-Latn-RS" sz="2400" b="1" dirty="0" smtClean="0">
                <a:latin typeface="Tahoma" panose="020B0604030504040204" pitchFamily="34" charset="0"/>
                <a:ea typeface="Tahoma" panose="020B0604030504040204" pitchFamily="34" charset="0"/>
                <a:cs typeface="Tahoma" panose="020B0604030504040204" pitchFamily="34" charset="0"/>
              </a:rPr>
              <a:t>CMOS</a:t>
            </a:r>
            <a:r>
              <a:rPr lang="sr-Latn-RS" sz="2400" dirty="0" smtClean="0">
                <a:latin typeface="Tahoma" panose="020B0604030504040204" pitchFamily="34" charset="0"/>
                <a:ea typeface="Tahoma" panose="020B0604030504040204" pitchFamily="34" charset="0"/>
                <a:cs typeface="Tahoma" panose="020B0604030504040204" pitchFamily="34" charset="0"/>
              </a:rPr>
              <a:t> (Complementary metal-oxide-semiconductor)</a:t>
            </a:r>
          </a:p>
          <a:p>
            <a:pPr lvl="1" algn="just"/>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BIOS</a:t>
            </a:r>
            <a:r>
              <a:rPr lang="sr-Latn-RS" sz="2400" dirty="0" smtClean="0">
                <a:latin typeface="Tahoma" panose="020B0604030504040204" pitchFamily="34" charset="0"/>
                <a:ea typeface="Tahoma" panose="020B0604030504040204" pitchFamily="34" charset="0"/>
                <a:cs typeface="Tahoma" panose="020B0604030504040204" pitchFamily="34" charset="0"/>
              </a:rPr>
              <a:t> predstavlja program na najnižem nivou koji se aktivira prilikom startovanja računara. On se učitava pre operativnog sistema i uspostavlja vezu između hardvera i softvera u sistemu.</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BIOS podržava širok spektar funkcija: obezbeđuje pristup uređajima npr. hard disku, omogućava učitavanje operativnog sistema, obavlja autodetekciju i formatiranje diska, vrši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power-on self-test, </a:t>
            </a:r>
            <a:r>
              <a:rPr lang="sr-Latn-RS" sz="2400" dirty="0" smtClean="0">
                <a:latin typeface="Tahoma" panose="020B0604030504040204" pitchFamily="34" charset="0"/>
                <a:ea typeface="Tahoma" panose="020B0604030504040204" pitchFamily="34" charset="0"/>
                <a:cs typeface="Tahoma" panose="020B0604030504040204" pitchFamily="34" charset="0"/>
              </a:rPr>
              <a:t>određuje način i brzinu pristupa operativnoj memoriji, dozvoljava ili zabranjuje upotrebu keš memorije, konfiguriše ekspanzione slotove kao i eksterne portove, setuje takt procesora i matične ploče, konfiguriše matičnu ploču.</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BIOS se nalazi na matičnoj ploči personalnog računara u memoriji permanentnog tipa.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Podaci i opcije koje su podešene u BIOS-u čuvaju se u memoriji malog kapaciteta koja se naziva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CMOS. </a:t>
            </a:r>
            <a:r>
              <a:rPr lang="sr-Latn-RS" sz="2400" dirty="0" smtClean="0">
                <a:latin typeface="Tahoma" panose="020B0604030504040204" pitchFamily="34" charset="0"/>
                <a:ea typeface="Tahoma" panose="020B0604030504040204" pitchFamily="34" charset="0"/>
                <a:cs typeface="Tahoma" panose="020B0604030504040204" pitchFamily="34" charset="0"/>
              </a:rPr>
              <a:t>To je nepermanentna memorija čiji bi se sadržaj izgubio u slučaju da ostane bez napajanja. Da se to ne bi desilo na matičnoj ploči postoji baterija, čiji je vek trajanja od 5-10 godina.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Osim napajanja CMOS-a, uloga baterije je i da obezbedi rad sata realnog vremena dok je računar isključen.</a:t>
            </a:r>
          </a:p>
        </p:txBody>
      </p:sp>
    </p:spTree>
    <p:extLst>
      <p:ext uri="{BB962C8B-B14F-4D97-AF65-F5344CB8AC3E}">
        <p14:creationId xmlns:p14="http://schemas.microsoft.com/office/powerpoint/2010/main" val="267733743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lnSpcReduction="10000"/>
          </a:bodyPr>
          <a:lstStyle/>
          <a:p>
            <a:pPr marL="457200" lvl="1" indent="0" algn="ctr">
              <a:buNone/>
            </a:pPr>
            <a:r>
              <a:rPr lang="sr-Latn-RS" sz="2400" b="1" dirty="0" smtClean="0">
                <a:latin typeface="Tahoma" panose="020B0604030504040204" pitchFamily="34" charset="0"/>
                <a:ea typeface="Tahoma" panose="020B0604030504040204" pitchFamily="34" charset="0"/>
                <a:cs typeface="Tahoma" panose="020B0604030504040204" pitchFamily="34" charset="0"/>
              </a:rPr>
              <a:t>Magnetni diskovi</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Tvrdi disk ili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hard disk-HDD </a:t>
            </a:r>
            <a:r>
              <a:rPr lang="sr-Latn-RS" sz="2400" dirty="0" smtClean="0">
                <a:latin typeface="Tahoma" panose="020B0604030504040204" pitchFamily="34" charset="0"/>
                <a:ea typeface="Tahoma" panose="020B0604030504040204" pitchFamily="34" charset="0"/>
                <a:cs typeface="Tahoma" panose="020B0604030504040204" pitchFamily="34" charset="0"/>
              </a:rPr>
              <a:t>(Hard Disc Drive) služi za skladištenje podataka u računaru.</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Glavni elementi od kojih se sastoji hard disk su: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kućište</a:t>
            </a:r>
            <a:r>
              <a:rPr lang="sr-Latn-RS" sz="2400" dirty="0" smtClean="0">
                <a:latin typeface="Tahoma" panose="020B0604030504040204" pitchFamily="34" charset="0"/>
                <a:ea typeface="Tahoma" panose="020B0604030504040204" pitchFamily="34" charset="0"/>
                <a:cs typeface="Tahoma" panose="020B0604030504040204" pitchFamily="34" charset="0"/>
              </a:rPr>
              <a:t>,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osovina</a:t>
            </a:r>
            <a:r>
              <a:rPr lang="sr-Latn-RS" sz="2400" dirty="0" smtClean="0">
                <a:latin typeface="Tahoma" panose="020B0604030504040204" pitchFamily="34" charset="0"/>
                <a:ea typeface="Tahoma" panose="020B0604030504040204" pitchFamily="34" charset="0"/>
                <a:cs typeface="Tahoma" panose="020B0604030504040204" pitchFamily="34" charset="0"/>
              </a:rPr>
              <a:t>,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ploče</a:t>
            </a:r>
            <a:r>
              <a:rPr lang="sr-Latn-RS" sz="2400" dirty="0" smtClean="0">
                <a:latin typeface="Tahoma" panose="020B0604030504040204" pitchFamily="34" charset="0"/>
                <a:ea typeface="Tahoma" panose="020B0604030504040204" pitchFamily="34" charset="0"/>
                <a:cs typeface="Tahoma" panose="020B0604030504040204" pitchFamily="34" charset="0"/>
              </a:rPr>
              <a:t>,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glava za čitanje i pisanje</a:t>
            </a:r>
            <a:r>
              <a:rPr lang="sr-Latn-RS" sz="2400" dirty="0" smtClean="0">
                <a:latin typeface="Tahoma" panose="020B0604030504040204" pitchFamily="34" charset="0"/>
                <a:ea typeface="Tahoma" panose="020B0604030504040204" pitchFamily="34" charset="0"/>
                <a:cs typeface="Tahoma" panose="020B0604030504040204" pitchFamily="34" charset="0"/>
              </a:rPr>
              <a:t>,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kontroler</a:t>
            </a:r>
            <a:r>
              <a:rPr lang="sr-Latn-RS" sz="2400" dirty="0" smtClean="0">
                <a:latin typeface="Tahoma" panose="020B0604030504040204" pitchFamily="34" charset="0"/>
                <a:ea typeface="Tahoma" panose="020B0604030504040204" pitchFamily="34" charset="0"/>
                <a:cs typeface="Tahoma" panose="020B0604030504040204" pitchFamily="34" charset="0"/>
              </a:rPr>
              <a:t> i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keš memorija</a:t>
            </a:r>
            <a:r>
              <a:rPr lang="sr-Latn-RS" sz="2400" dirty="0" smtClean="0">
                <a:latin typeface="Tahoma" panose="020B0604030504040204" pitchFamily="34" charset="0"/>
                <a:ea typeface="Tahoma" panose="020B0604030504040204" pitchFamily="34" charset="0"/>
                <a:cs typeface="Tahoma" panose="020B0604030504040204" pitchFamily="34" charset="0"/>
              </a:rPr>
              <a:t>.</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Glavni elementi hard diska su jedna ili više okruglih ploča od nemagnetnog materijala, koje su vezane zajedničkom osovinom. Ploče su sa obe strane presvučene tankom slojem magnetnog materijala, na koji se upisuju podaci i sa kojeg se kasnije očitavaju. Iznad obe strane ploče nalaze se glave za čitanje i upisivanje podataka. Glave su smeštene na specijalnim ručicama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aktuatorima</a:t>
            </a:r>
            <a:r>
              <a:rPr lang="sr-Latn-RS" sz="2400" dirty="0" smtClean="0">
                <a:latin typeface="Tahoma" panose="020B0604030504040204" pitchFamily="34" charset="0"/>
                <a:ea typeface="Tahoma" panose="020B0604030504040204" pitchFamily="34" charset="0"/>
                <a:cs typeface="Tahoma" panose="020B0604030504040204" pitchFamily="34" charset="0"/>
              </a:rPr>
              <a:t>), koje se nalaze na zajedničkoj osovini, tako da se istovremeno pokreću od ivece ploča pa do njihovog centra.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Radom motora koji obrće ploče sa magnetnim materijalom upravlja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kontroler</a:t>
            </a:r>
            <a:r>
              <a:rPr lang="sr-Latn-RS" sz="2400" dirty="0" smtClean="0">
                <a:latin typeface="Tahoma" panose="020B0604030504040204" pitchFamily="34" charset="0"/>
                <a:ea typeface="Tahoma" panose="020B0604030504040204" pitchFamily="34" charset="0"/>
                <a:cs typeface="Tahoma" panose="020B0604030504040204" pitchFamily="34" charset="0"/>
              </a:rPr>
              <a:t> koji se nalazi na štampanoj ploči na donjoj strani kućišta hard diska.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Kontroler na sebi ima konektor preko koga se hard disk spaja na računar i konektor za priključenje napona za napajanje.</a:t>
            </a:r>
          </a:p>
        </p:txBody>
      </p:sp>
    </p:spTree>
    <p:extLst>
      <p:ext uri="{BB962C8B-B14F-4D97-AF65-F5344CB8AC3E}">
        <p14:creationId xmlns:p14="http://schemas.microsoft.com/office/powerpoint/2010/main" val="32248210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8000"/>
          </a:xfrm>
        </p:spPr>
        <p:txBody>
          <a:bodyPr>
            <a:normAutofit/>
          </a:bodyPr>
          <a:lstStyle/>
          <a:p>
            <a:pPr algn="just"/>
            <a:r>
              <a:rPr lang="sr-Latn-RS" dirty="0" smtClean="0">
                <a:latin typeface="Tahoma" panose="020B0604030504040204" pitchFamily="34" charset="0"/>
                <a:ea typeface="Tahoma" panose="020B0604030504040204" pitchFamily="34" charset="0"/>
                <a:cs typeface="Tahoma" panose="020B0604030504040204" pitchFamily="34" charset="0"/>
              </a:rPr>
              <a:t>Informaciona tehnologija se odnosi na tehnološki aspekt informacionih sistema, a posebno hardver, komunikacione tehnologije, operativne sisteme, sisteme za upravljanje bazama podataka, softver za mrežu i druge komponente.</a:t>
            </a:r>
          </a:p>
          <a:p>
            <a:pPr algn="just"/>
            <a:r>
              <a:rPr lang="sr-Latn-RS" i="1" dirty="0" smtClean="0">
                <a:solidFill>
                  <a:srgbClr val="FFFF00"/>
                </a:solidFill>
                <a:latin typeface="Tahoma" panose="020B0604030504040204" pitchFamily="34" charset="0"/>
                <a:ea typeface="Tahoma" panose="020B0604030504040204" pitchFamily="34" charset="0"/>
                <a:cs typeface="Tahoma" panose="020B0604030504040204" pitchFamily="34" charset="0"/>
              </a:rPr>
              <a:t>Virtuelna realnost </a:t>
            </a:r>
            <a:r>
              <a:rPr lang="sr-Latn-RS" dirty="0" smtClean="0">
                <a:latin typeface="Tahoma" panose="020B0604030504040204" pitchFamily="34" charset="0"/>
                <a:ea typeface="Tahoma" panose="020B0604030504040204" pitchFamily="34" charset="0"/>
                <a:cs typeface="Tahoma" panose="020B0604030504040204" pitchFamily="34" charset="0"/>
              </a:rPr>
              <a:t>je naredna generacija informacione tehnologije koja maksimalno omogućava eksperimentisanje na bazi stimulacija i vizuelizacije.</a:t>
            </a:r>
          </a:p>
          <a:p>
            <a:pPr algn="just"/>
            <a:r>
              <a:rPr lang="sr-Latn-RS" dirty="0" smtClean="0">
                <a:latin typeface="Tahoma" panose="020B0604030504040204" pitchFamily="34" charset="0"/>
                <a:ea typeface="Tahoma" panose="020B0604030504040204" pitchFamily="34" charset="0"/>
                <a:cs typeface="Tahoma" panose="020B0604030504040204" pitchFamily="34" charset="0"/>
              </a:rPr>
              <a:t>Virtuelna realnost nosi u sebi ogroman obrazovni potencijal i verovatno će postati osnova za simulacije sledeće tehnološke generacije.</a:t>
            </a:r>
            <a:endParaRPr lang="en-US"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86184193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fontScale="92500"/>
          </a:bodyPr>
          <a:lstStyle/>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Štampana ploča kontrolera na disku sadrži mikroprocesor, internu memoriju i ostale komponente koje kontrolišu rad diska.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Osnovne funkcije mikroprocesora hard diska su: kontrola rada motora, kontrola rada aktuatora, upravljanje vremenskim signalima za operacije čitanja i upisa, keširanje podataka koji se čitaju ili upisuju na hard disk i implementacija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power management</a:t>
            </a:r>
            <a:r>
              <a:rPr lang="sr-Latn-RS" sz="2400" dirty="0" smtClean="0">
                <a:latin typeface="Tahoma" panose="020B0604030504040204" pitchFamily="34" charset="0"/>
                <a:ea typeface="Tahoma" panose="020B0604030504040204" pitchFamily="34" charset="0"/>
                <a:cs typeface="Tahoma" panose="020B0604030504040204" pitchFamily="34" charset="0"/>
              </a:rPr>
              <a:t> funkcije. </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Memorija na štampanoj ploči hard diska je nepermanentnog tipa i koristi se kao keš memorija. Podaci sa diska se neprestano prebacuju u keš, bez obzira da li je magistrala na matičnoj ploči slobodna ili ne. Prispeli podaci se privremeno smeštaju u keš, a na disk će biti upisani kada on bude slobodan za upis.</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Performanse hard diska su jedan od faktora koji najviše utiču na ukupne perfomanse računarskog sistema.</a:t>
            </a:r>
          </a:p>
          <a:p>
            <a:pPr marL="457200" lvl="1" indent="0" algn="ctr">
              <a:buNone/>
            </a:pPr>
            <a:r>
              <a:rPr lang="sr-Latn-RS" sz="2400" dirty="0" smtClean="0">
                <a:latin typeface="Tahoma" panose="020B0604030504040204" pitchFamily="34" charset="0"/>
                <a:ea typeface="Tahoma" panose="020B0604030504040204" pitchFamily="34" charset="0"/>
                <a:cs typeface="Tahoma" panose="020B0604030504040204" pitchFamily="34" charset="0"/>
              </a:rPr>
              <a:t>CD-ROM (Compact Disc-Read Only Memory)</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CD-ROM je optički medijum za skladištenje podataka. CD tehnologija je standardizovana specifikacijom formata zapisa i kodova za detekciju i korekciju grešaka. CD-ROM nema mogućnost upisa na disk. </a:t>
            </a:r>
            <a:r>
              <a:rPr lang="sr-Latn-RS" sz="2400" smtClean="0">
                <a:latin typeface="Tahoma" panose="020B0604030504040204" pitchFamily="34" charset="0"/>
                <a:ea typeface="Tahoma" panose="020B0604030504040204" pitchFamily="34" charset="0"/>
                <a:cs typeface="Tahoma" panose="020B0604030504040204" pitchFamily="34" charset="0"/>
              </a:rPr>
              <a:t>Pojavom CD-R tehnologije rešen je taj nedostatak.</a:t>
            </a:r>
            <a:endParaRPr lang="sr-Latn-RS" sz="2400" dirty="0" smtClean="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6588655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lnSpcReduction="10000"/>
          </a:bodyPr>
          <a:lstStyle/>
          <a:p>
            <a:pPr lvl="1" algn="just"/>
            <a:r>
              <a:rPr lang="en-U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CD/RW</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sr-Latn-RS" sz="2400" dirty="0" smtClean="0">
                <a:latin typeface="Tahoma" panose="020B0604030504040204" pitchFamily="34" charset="0"/>
                <a:ea typeface="Tahoma" panose="020B0604030504040204" pitchFamily="34" charset="0"/>
                <a:cs typeface="Tahoma" panose="020B0604030504040204" pitchFamily="34" charset="0"/>
              </a:rPr>
              <a:t>(Compact Disc-Rewritable) radi na sličnom principu kao CD-R disk. S tim što umesto fotosenzitivnog sloja ima tri nova sloja: donji dielektik, fazno promenjivi (snimajući) sloj i gornji dielektrik. Dielektrični slojevi služe da odvlače toplotu sa snimajućeg sloja. Kad je disk prazan, snimajući sloj je kristalizovan i u tom stanju reflektuje svu svetlost.</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Kad laser za snimanje zagreje tačke na njemu iznad temperature topljenja (500-700˚C), smesa na tom mestu prelazi u tečno stanje, a ako se to mesto ohladi, prelazi u amorfno stanje u kojem skoro potpuno apsorbuje svetlost.</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Brisanje se vrši kad se amorfni sloj zagrije na temperaturu kristalizacije i tako drži određeno vreme, a zatim ohladi, čime se vraća u kristalizovano stanje.</a:t>
            </a:r>
          </a:p>
          <a:p>
            <a:pPr lvl="1" algn="just"/>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DVD-ROM</a:t>
            </a:r>
            <a:r>
              <a:rPr lang="sr-Latn-RS" sz="2400" dirty="0" smtClean="0">
                <a:latin typeface="Tahoma" panose="020B0604030504040204" pitchFamily="34" charset="0"/>
                <a:ea typeface="Tahoma" panose="020B0604030504040204" pitchFamily="34" charset="0"/>
                <a:cs typeface="Tahoma" panose="020B0604030504040204" pitchFamily="34" charset="0"/>
              </a:rPr>
              <a:t> (Digital Video Disc-Read Only Memory) je tehnologija novijeg datuma koja omogućava skladištenje znatno većih količina podataka nego CD tehnologija, uz znatno veće brzine transfera podataka.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DVD-ROM uređaji okreću diskove manjom brzinom nego CD-ROM uređaji, ali obzirom na veću gustinu zapisa podataka, ukupni protok podataka je znatno veći nego kod CD-ROM uređaja ekvivalentne brzine rotacije.</a:t>
            </a:r>
          </a:p>
        </p:txBody>
      </p:sp>
    </p:spTree>
    <p:extLst>
      <p:ext uri="{BB962C8B-B14F-4D97-AF65-F5344CB8AC3E}">
        <p14:creationId xmlns:p14="http://schemas.microsoft.com/office/powerpoint/2010/main" val="328157035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a:bodyPr>
          <a:lstStyle/>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DVD tehnologija podržava četri standarda za kapacitet diska: DVD-5 kapaciteta od 4.7GB, DVD-9 kapaciteta od 8.5GB, DVD-10 kapaciteta od 9.4GB, DVD-18 kapaciteta od 17GB.</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Usb stick, fleš disk (USB Memory Drive) je mali prenosni uređaj za skladištenje podataka koji koriste fleš memoriju i USB konektor na računaru.</a:t>
            </a:r>
            <a:endParaRPr lang="en-US" sz="2400" dirty="0" smtClean="0">
              <a:latin typeface="Tahoma" panose="020B0604030504040204" pitchFamily="34" charset="0"/>
              <a:ea typeface="Tahoma" panose="020B0604030504040204" pitchFamily="34" charset="0"/>
              <a:cs typeface="Tahoma" panose="020B0604030504040204" pitchFamily="34" charset="0"/>
            </a:endParaRP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USB fleš koristi čipove za čuvanje podataka. Današnji USB fleševi podržavaju USB 3.0 interfejs, i kapaciteta su do 1TB sa velikim brzinama pristupa podacima.</a:t>
            </a:r>
          </a:p>
          <a:p>
            <a:pPr marL="457200" lvl="1" indent="0" algn="ctr">
              <a:buNone/>
            </a:pPr>
            <a:r>
              <a:rPr lang="sr-Latn-RS" sz="2400" b="1" i="1" dirty="0" smtClean="0">
                <a:solidFill>
                  <a:srgbClr val="FFFF00"/>
                </a:solidFill>
                <a:latin typeface="Tahoma" panose="020B0604030504040204" pitchFamily="34" charset="0"/>
                <a:ea typeface="Tahoma" panose="020B0604030504040204" pitchFamily="34" charset="0"/>
                <a:cs typeface="Tahoma" panose="020B0604030504040204" pitchFamily="34" charset="0"/>
              </a:rPr>
              <a:t>BluRay Disc (BD)</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BluRay Disc je optički disk za skladištenje podataka.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Na BluRay-u se može smestiti šest puta više podataka nego na DVD, a dvanaest puta više nego na CD. Maksimalni kapacitet jednoslojnog BluRay diska je 25GB, dok je za dvoslojni 50GB.</a:t>
            </a:r>
          </a:p>
          <a:p>
            <a:pPr marL="457200" lvl="1" indent="0" algn="ctr">
              <a:buNone/>
            </a:pPr>
            <a:endParaRPr lang="sr-Latn-RS" sz="2400" dirty="0">
              <a:latin typeface="Tahoma" panose="020B0604030504040204" pitchFamily="34" charset="0"/>
              <a:ea typeface="Tahoma" panose="020B0604030504040204" pitchFamily="34" charset="0"/>
              <a:cs typeface="Tahoma" panose="020B0604030504040204" pitchFamily="34" charset="0"/>
            </a:endParaRPr>
          </a:p>
          <a:p>
            <a:pPr marL="457200" lvl="1" indent="0" algn="ctr">
              <a:buNone/>
            </a:pPr>
            <a:endParaRPr lang="sr-Latn-RS" sz="2400" dirty="0" smtClean="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44692704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a:bodyPr>
          <a:lstStyle/>
          <a:p>
            <a:pPr marL="457200" lvl="1" indent="0" algn="ctr">
              <a:buNone/>
            </a:pPr>
            <a:r>
              <a:rPr lang="sr-Latn-RS" sz="2400" b="1" dirty="0" smtClean="0">
                <a:latin typeface="Tahoma" panose="020B0604030504040204" pitchFamily="34" charset="0"/>
                <a:ea typeface="Tahoma" panose="020B0604030504040204" pitchFamily="34" charset="0"/>
                <a:cs typeface="Tahoma" panose="020B0604030504040204" pitchFamily="34" charset="0"/>
              </a:rPr>
              <a:t>Periferni uređaji računarskog sistema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U periferne uređaje računarskog sistema ubrajaju se: ulazne jedinice, izlazne jedinice, ulazno-izlazne jedinice i jedinice za memorisanje podataka.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Ulazne jedinice su: tastatura (keyboard), miš (mouse), džoistik (joystick), trekbol (trackball), digitajzer (digitizer), skener, biometrijski sistem, uređaji za unos glasa, uređaji za prepoznavanje rukopisa.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U izlazne jedinice ubrajaju se: monitor, štampači, ploteri, jedinice za izlaz na mikrofilm, jedinice za govorni izlaz.</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Ulazno-izlazne jedinice su: modem, zvučna kartica, mrežna kartica.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U jedinice za memorisanje podataka pripadaju: disk jedinica (hard disk drive), kompakt disk, fleš memorija.</a:t>
            </a:r>
          </a:p>
        </p:txBody>
      </p:sp>
    </p:spTree>
    <p:extLst>
      <p:ext uri="{BB962C8B-B14F-4D97-AF65-F5344CB8AC3E}">
        <p14:creationId xmlns:p14="http://schemas.microsoft.com/office/powerpoint/2010/main" val="151437166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lnSpcReduction="10000"/>
          </a:bodyPr>
          <a:lstStyle/>
          <a:p>
            <a:pPr marL="457200" lvl="1" indent="0" algn="ctr">
              <a:buNone/>
            </a:pPr>
            <a:r>
              <a:rPr lang="sr-Latn-RS" sz="2400" b="1" dirty="0" smtClean="0">
                <a:latin typeface="Tahoma" panose="020B0604030504040204" pitchFamily="34" charset="0"/>
                <a:ea typeface="Tahoma" panose="020B0604030504040204" pitchFamily="34" charset="0"/>
                <a:cs typeface="Tahoma" panose="020B0604030504040204" pitchFamily="34" charset="0"/>
              </a:rPr>
              <a:t>Ulazne jedinice</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Za unos podataka koriste se ulazne jedinice. Njihov zadatak je da prime podatke i programe iz okruženja, te ih prevedu u interni kod, a zatim predaju centralnoj jedinici.</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Ulazna jedinica računara je svaka naprava koja može neku fizičku veličinu konvertovati u skup digitalizovanih signala koji će se preneti do centralne jedinice računara komunikacionim linijama, smestiti u memoriju, te „obraditi“ odgovarajućim softverom.</a:t>
            </a:r>
          </a:p>
          <a:p>
            <a:pPr lvl="1" algn="just"/>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Tastatura</a:t>
            </a:r>
            <a:r>
              <a:rPr lang="sr-Latn-RS" sz="2400" dirty="0" smtClean="0">
                <a:latin typeface="Tahoma" panose="020B0604030504040204" pitchFamily="34" charset="0"/>
                <a:ea typeface="Tahoma" panose="020B0604030504040204" pitchFamily="34" charset="0"/>
                <a:cs typeface="Tahoma" panose="020B0604030504040204" pitchFamily="34" charset="0"/>
              </a:rPr>
              <a:t> (keyboard) je ulazni uređaj najčešće prilagođen unosu teksta. Tastatura služi za ručno unošenje slova, brojeva i specijalnih znakova u centralnu jedinicu a savremene tastature pokreću razne programe (Internet pretraživač, kalkulator itd.), kontrolu zvuka, isključiti računar ili ga staviti u stanje čekanja (Stand By).</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U zavisnosti od zadataka koje treba obaviti pomoću tastature, koriste se: numerička tastatura sa samo deset brojeva, slovna tastatura, alfanumerička tastatura sa integrisanim slovnim i numeričkim znakovima.</a:t>
            </a:r>
          </a:p>
        </p:txBody>
      </p:sp>
    </p:spTree>
    <p:extLst>
      <p:ext uri="{BB962C8B-B14F-4D97-AF65-F5344CB8AC3E}">
        <p14:creationId xmlns:p14="http://schemas.microsoft.com/office/powerpoint/2010/main" val="286761293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a:bodyPr>
          <a:lstStyle/>
          <a:p>
            <a:pPr marL="457200" lvl="1" indent="0" algn="ctr">
              <a:buNone/>
            </a:pPr>
            <a:r>
              <a:rPr lang="sr-Latn-RS" sz="2400" b="1" dirty="0" smtClean="0">
                <a:latin typeface="Tahoma" panose="020B0604030504040204" pitchFamily="34" charset="0"/>
                <a:ea typeface="Tahoma" panose="020B0604030504040204" pitchFamily="34" charset="0"/>
                <a:cs typeface="Tahoma" panose="020B0604030504040204" pitchFamily="34" charset="0"/>
              </a:rPr>
              <a:t>Miš (mouse)</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Prvi miš je predstavljen 1984.godine od strane firme Apple.</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Miš je uređaj koji se koristi za unos naredbi i upravljanje računarom, ali malo drugačije od tastature.</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Danas postoji mnogo modela miševa, a glavna podela je na mehaničke (starije) i optičke, bežične.</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Mišem možemo pokrenuti program (dvoklik levim tasterom), izabrati ikonu, otvoriti opciju (desnim klikom), kao i mogućnost povlačenja i ispuštanja, kopiranja sadržaja.</a:t>
            </a:r>
          </a:p>
          <a:p>
            <a:pPr marL="457200" lvl="1" indent="0" algn="ctr">
              <a:buNone/>
            </a:pPr>
            <a:r>
              <a:rPr lang="sr-Latn-RS" sz="2400" b="1" dirty="0">
                <a:latin typeface="Tahoma" panose="020B0604030504040204" pitchFamily="34" charset="0"/>
                <a:ea typeface="Tahoma" panose="020B0604030504040204" pitchFamily="34" charset="0"/>
                <a:cs typeface="Tahoma" panose="020B0604030504040204" pitchFamily="34" charset="0"/>
              </a:rPr>
              <a:t>Palica za upravljanje (Joystick)</a:t>
            </a:r>
          </a:p>
          <a:p>
            <a:pPr lvl="1" algn="just"/>
            <a:r>
              <a:rPr lang="sr-Latn-RS" sz="2400" dirty="0">
                <a:latin typeface="Tahoma" panose="020B0604030504040204" pitchFamily="34" charset="0"/>
                <a:ea typeface="Tahoma" panose="020B0604030504040204" pitchFamily="34" charset="0"/>
                <a:cs typeface="Tahoma" panose="020B0604030504040204" pitchFamily="34" charset="0"/>
              </a:rPr>
              <a:t>Joystick je periferna računarska komponenta koja se uglavnom koristi za igranje igara a spaja se na računar preko USB priključka.</a:t>
            </a:r>
          </a:p>
          <a:p>
            <a:pPr marL="457200" lvl="1" indent="0" algn="ctr">
              <a:buNone/>
            </a:pPr>
            <a:r>
              <a:rPr lang="sr-Latn-RS" sz="2400" b="1" dirty="0" smtClean="0">
                <a:latin typeface="Tahoma" panose="020B0604030504040204" pitchFamily="34" charset="0"/>
                <a:ea typeface="Tahoma" panose="020B0604030504040204" pitchFamily="34" charset="0"/>
                <a:cs typeface="Tahoma" panose="020B0604030504040204" pitchFamily="34" charset="0"/>
              </a:rPr>
              <a:t>Pomična kuglica (Trackball)</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 Pomična kuglica je izokrenuti miš. Novije optičke kugle sadrže pet programskih tastera (četri klasična tastera i kuglicu kao pokazivač).</a:t>
            </a:r>
          </a:p>
        </p:txBody>
      </p:sp>
    </p:spTree>
    <p:extLst>
      <p:ext uri="{BB962C8B-B14F-4D97-AF65-F5344CB8AC3E}">
        <p14:creationId xmlns:p14="http://schemas.microsoft.com/office/powerpoint/2010/main" val="414014107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a:bodyPr>
          <a:lstStyle/>
          <a:p>
            <a:pPr marL="457200" lvl="1" indent="0" algn="ctr">
              <a:buNone/>
            </a:pPr>
            <a:r>
              <a:rPr lang="sr-Latn-RS" sz="2400" b="1" dirty="0" smtClean="0">
                <a:latin typeface="Tahoma" panose="020B0604030504040204" pitchFamily="34" charset="0"/>
                <a:ea typeface="Tahoma" panose="020B0604030504040204" pitchFamily="34" charset="0"/>
                <a:cs typeface="Tahoma" panose="020B0604030504040204" pitchFamily="34" charset="0"/>
              </a:rPr>
              <a:t>Svetlosna olovka (light pen)</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Svetlosna olovka je uređaj koji služi najčešće za unos crteža u računar.</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Na vrhu svetlosne olovke nalazi se fotoćelija sa kojom se piše po ekranu. Računar te podatke prihvata, obrađuje i prikazuje u željenom obliku.</a:t>
            </a:r>
          </a:p>
          <a:p>
            <a:pPr marL="457200" lvl="1" indent="0" algn="ctr">
              <a:buNone/>
            </a:pPr>
            <a:r>
              <a:rPr lang="sr-Latn-RS" sz="2400" b="1" dirty="0" smtClean="0">
                <a:latin typeface="Tahoma" panose="020B0604030504040204" pitchFamily="34" charset="0"/>
                <a:ea typeface="Tahoma" panose="020B0604030504040204" pitchFamily="34" charset="0"/>
                <a:cs typeface="Tahoma" panose="020B0604030504040204" pitchFamily="34" charset="0"/>
              </a:rPr>
              <a:t>Digitalizatori (digitizer)</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Digitalizatori</a:t>
            </a:r>
            <a:r>
              <a:rPr lang="sr-Latn-RS" sz="2400" b="1" dirty="0" smtClean="0">
                <a:latin typeface="Tahoma" panose="020B0604030504040204" pitchFamily="34" charset="0"/>
                <a:ea typeface="Tahoma" panose="020B0604030504040204" pitchFamily="34" charset="0"/>
                <a:cs typeface="Tahoma" panose="020B0604030504040204" pitchFamily="34" charset="0"/>
              </a:rPr>
              <a:t> </a:t>
            </a:r>
            <a:r>
              <a:rPr lang="sr-Latn-RS" sz="2400" dirty="0" smtClean="0">
                <a:latin typeface="Tahoma" panose="020B0604030504040204" pitchFamily="34" charset="0"/>
                <a:ea typeface="Tahoma" panose="020B0604030504040204" pitchFamily="34" charset="0"/>
                <a:cs typeface="Tahoma" panose="020B0604030504040204" pitchFamily="34" charset="0"/>
              </a:rPr>
              <a:t>ili koordinatni crtači služe za prevođenje krivih linija sa crteža u odgovarajuće digitalne signale koji se šalju ka centralnoj jedinici računara.</a:t>
            </a:r>
          </a:p>
          <a:p>
            <a:pPr marL="457200" lvl="1" indent="0" algn="ctr">
              <a:buNone/>
            </a:pPr>
            <a:r>
              <a:rPr lang="sr-Latn-RS" sz="2400" b="1" dirty="0" smtClean="0">
                <a:latin typeface="Tahoma" panose="020B0604030504040204" pitchFamily="34" charset="0"/>
                <a:ea typeface="Tahoma" panose="020B0604030504040204" pitchFamily="34" charset="0"/>
                <a:cs typeface="Tahoma" panose="020B0604030504040204" pitchFamily="34" charset="0"/>
              </a:rPr>
              <a:t>Skener (scanner)</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Skeneri su uređaji koji se koriste za prenos slike ili teksta u računar. Javljaju se kao ručni, automatski ili skenerske glave koje se montiraju na plotere.</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Svetlost iz svetlosnog izvora se usmerava na sliku, a zatim se reflektovana svetlost prihvata na optičkom uređaju čiji je zadatak da registruje intenzitet i boju odgovarajućeg piksela. Slika se u računaru dobija u obliku rastera koja se posebnim programima može obraditi, povećati, smanjiti ili prevede u numeričke podatke.</a:t>
            </a:r>
          </a:p>
        </p:txBody>
      </p:sp>
    </p:spTree>
    <p:extLst>
      <p:ext uri="{BB962C8B-B14F-4D97-AF65-F5344CB8AC3E}">
        <p14:creationId xmlns:p14="http://schemas.microsoft.com/office/powerpoint/2010/main" val="25261736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fontScale="92500"/>
          </a:bodyPr>
          <a:lstStyle/>
          <a:p>
            <a:pPr marL="457200" lvl="1" indent="0" algn="ctr">
              <a:buNone/>
            </a:pPr>
            <a:r>
              <a:rPr lang="sr-Latn-RS" sz="2400" b="1" dirty="0" smtClean="0">
                <a:latin typeface="Tahoma" panose="020B0604030504040204" pitchFamily="34" charset="0"/>
                <a:ea typeface="Tahoma" panose="020B0604030504040204" pitchFamily="34" charset="0"/>
                <a:cs typeface="Tahoma" panose="020B0604030504040204" pitchFamily="34" charset="0"/>
              </a:rPr>
              <a:t>Čitač bar koda (Bar-code reader)</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Čitač bar koda sastoji se od izvora svetlosti (za osvetljavanje bar koda), senzora (za pretvaranje odbijenih zraka u električne inpulse) i pretvarača (za pretvaranje inpulsa u oblik prihvatljiv računaru).</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To je ulazna jedinica koja služi za raspoznavanje šifri predstavljenih debelim i tankim linijama pretvarajući ih u odgovarajuće impulsne signale.</a:t>
            </a:r>
          </a:p>
          <a:p>
            <a:pPr marL="457200" lvl="1" indent="0" algn="ctr">
              <a:buNone/>
            </a:pPr>
            <a:r>
              <a:rPr lang="sr-Latn-RS" sz="2400" b="1" dirty="0" smtClean="0">
                <a:latin typeface="Tahoma" panose="020B0604030504040204" pitchFamily="34" charset="0"/>
                <a:ea typeface="Tahoma" panose="020B0604030504040204" pitchFamily="34" charset="0"/>
                <a:cs typeface="Tahoma" panose="020B0604030504040204" pitchFamily="34" charset="0"/>
              </a:rPr>
              <a:t>Čitač otisaka prstiju</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Glavna uloga čitača otisaka prstiju je slikanje otisaka prsta, te poređenje te slike sa ranije dobijenom slikom koja je sačuvana na računaru.</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Otisak prstiju najčešće se dobija preko optičkog skeniranja i kapacitivnog skenera.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Optički skener zahteva 2D print, a kapacitivni 3D print što ga čini naprednijim i pouzdanijim.</a:t>
            </a:r>
          </a:p>
          <a:p>
            <a:pPr marL="457200" lvl="1" indent="0" algn="ctr">
              <a:buNone/>
            </a:pPr>
            <a:r>
              <a:rPr lang="sr-Latn-RS" sz="2400" b="1" dirty="0" smtClean="0">
                <a:latin typeface="Tahoma" panose="020B0604030504040204" pitchFamily="34" charset="0"/>
                <a:ea typeface="Tahoma" panose="020B0604030504040204" pitchFamily="34" charset="0"/>
                <a:cs typeface="Tahoma" panose="020B0604030504040204" pitchFamily="34" charset="0"/>
              </a:rPr>
              <a:t>Čitač dokumenata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Prema načinu čitanja dokumenata, razlikujemo: čitač znakova u magnetnoj formi, čitač označenih dokumenata, čitač rukopisa, čitač linijskog koda i čitač optičkih znakova.</a:t>
            </a:r>
          </a:p>
        </p:txBody>
      </p:sp>
    </p:spTree>
    <p:extLst>
      <p:ext uri="{BB962C8B-B14F-4D97-AF65-F5344CB8AC3E}">
        <p14:creationId xmlns:p14="http://schemas.microsoft.com/office/powerpoint/2010/main" val="94054381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a:bodyPr>
          <a:lstStyle/>
          <a:p>
            <a:pPr marL="457200" lvl="1" indent="0" algn="ctr">
              <a:buNone/>
            </a:pPr>
            <a:r>
              <a:rPr lang="sr-Latn-RS" sz="2400" b="1" dirty="0" smtClean="0">
                <a:latin typeface="Tahoma" panose="020B0604030504040204" pitchFamily="34" charset="0"/>
                <a:ea typeface="Tahoma" panose="020B0604030504040204" pitchFamily="34" charset="0"/>
                <a:cs typeface="Tahoma" panose="020B0604030504040204" pitchFamily="34" charset="0"/>
              </a:rPr>
              <a:t>Mikrofon</a:t>
            </a:r>
            <a:r>
              <a:rPr lang="sr-Latn-RS" sz="2400" dirty="0" smtClean="0">
                <a:latin typeface="Tahoma" panose="020B0604030504040204" pitchFamily="34" charset="0"/>
                <a:ea typeface="Tahoma" panose="020B0604030504040204" pitchFamily="34" charset="0"/>
                <a:cs typeface="Tahoma" panose="020B0604030504040204" pitchFamily="34" charset="0"/>
              </a:rPr>
              <a:t> </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Mikrofoni mogu biti ulazne jedinice za prepoznavanje govora. </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Omogućavavaju prevođenje ljudskog glasa u digitalni oblik razumljiv računaru.</a:t>
            </a:r>
          </a:p>
          <a:p>
            <a:pPr marL="457200" lvl="1" indent="0" algn="ctr">
              <a:buNone/>
            </a:pPr>
            <a:r>
              <a:rPr lang="sr-Latn-RS" sz="2400" b="1" dirty="0" smtClean="0">
                <a:latin typeface="Tahoma" panose="020B0604030504040204" pitchFamily="34" charset="0"/>
                <a:ea typeface="Tahoma" panose="020B0604030504040204" pitchFamily="34" charset="0"/>
                <a:cs typeface="Tahoma" panose="020B0604030504040204" pitchFamily="34" charset="0"/>
              </a:rPr>
              <a:t>Digitalni fotoaparati i kamere</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Digitalni fotoaparat je uređaj koji omogućava direktan prenos slike iz okoline u računar. Smeštaj podataka je u memoriji aparata a zatim se prenosi na tvrdi disk.</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Svi modeli fotoaparata i kamera nude nekoliko rezolucija za snimanje kao i mogućnost proširenja memorije.</a:t>
            </a:r>
          </a:p>
          <a:p>
            <a:pPr marL="457200" lvl="1" indent="0" algn="ctr">
              <a:buNone/>
            </a:pPr>
            <a:r>
              <a:rPr lang="sr-Latn-RS" sz="2400" b="1" dirty="0" smtClean="0">
                <a:latin typeface="Tahoma" panose="020B0604030504040204" pitchFamily="34" charset="0"/>
                <a:ea typeface="Tahoma" panose="020B0604030504040204" pitchFamily="34" charset="0"/>
                <a:cs typeface="Tahoma" panose="020B0604030504040204" pitchFamily="34" charset="0"/>
              </a:rPr>
              <a:t>Web kamera (WebCam)</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Web kamera prenosi slike i video u stvarnom vremenu. Najčešće se spaja na računar preko USB priključka.</a:t>
            </a:r>
          </a:p>
          <a:p>
            <a:pPr marL="457200" lvl="1" indent="0" algn="ctr">
              <a:buNone/>
            </a:pPr>
            <a:r>
              <a:rPr lang="sr-Latn-RS" sz="2400" b="1" dirty="0" smtClean="0">
                <a:latin typeface="Tahoma" panose="020B0604030504040204" pitchFamily="34" charset="0"/>
                <a:ea typeface="Tahoma" panose="020B0604030504040204" pitchFamily="34" charset="0"/>
                <a:cs typeface="Tahoma" panose="020B0604030504040204" pitchFamily="34" charset="0"/>
              </a:rPr>
              <a:t>Čitač memorijskih kartica (Memory Card Reader)</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Čitač memorijskih kartica je uređaj koji se koristi za pristup podacima na memorijskim karticama koje se koriste u raznim uređajima.</a:t>
            </a:r>
          </a:p>
        </p:txBody>
      </p:sp>
    </p:spTree>
    <p:extLst>
      <p:ext uri="{BB962C8B-B14F-4D97-AF65-F5344CB8AC3E}">
        <p14:creationId xmlns:p14="http://schemas.microsoft.com/office/powerpoint/2010/main" val="392087127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fontScale="92500"/>
          </a:bodyPr>
          <a:lstStyle/>
          <a:p>
            <a:pPr marL="457200" lvl="1" indent="0" algn="ctr">
              <a:buNone/>
            </a:pPr>
            <a:r>
              <a:rPr lang="sr-Latn-RS" sz="2400" b="1" dirty="0" smtClean="0">
                <a:latin typeface="Tahoma" panose="020B0604030504040204" pitchFamily="34" charset="0"/>
                <a:ea typeface="Tahoma" panose="020B0604030504040204" pitchFamily="34" charset="0"/>
                <a:cs typeface="Tahoma" panose="020B0604030504040204" pitchFamily="34" charset="0"/>
              </a:rPr>
              <a:t>Izlazne jedinice</a:t>
            </a:r>
          </a:p>
          <a:p>
            <a:pPr lvl="1" algn="just"/>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Monitor</a:t>
            </a:r>
            <a:r>
              <a:rPr lang="sr-Latn-RS" sz="2400" dirty="0" smtClean="0">
                <a:latin typeface="Tahoma" panose="020B0604030504040204" pitchFamily="34" charset="0"/>
                <a:ea typeface="Tahoma" panose="020B0604030504040204" pitchFamily="34" charset="0"/>
                <a:cs typeface="Tahoma" panose="020B0604030504040204" pitchFamily="34" charset="0"/>
              </a:rPr>
              <a:t> je standardni izlazni uređaj, koji izlazne veličine prikazuje u grafičkom ili tekstualnom obliku.</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Postoje različite vrste ekrana: </a:t>
            </a:r>
            <a:r>
              <a:rPr lang="sr-Latn-RS" sz="2400" dirty="0" smtClean="0">
                <a:solidFill>
                  <a:srgbClr val="FFFF00"/>
                </a:solidFill>
                <a:latin typeface="Tahoma" panose="020B0604030504040204" pitchFamily="34" charset="0"/>
                <a:ea typeface="Tahoma" panose="020B0604030504040204" pitchFamily="34" charset="0"/>
                <a:cs typeface="Tahoma" panose="020B0604030504040204" pitchFamily="34" charset="0"/>
              </a:rPr>
              <a:t>OLED</a:t>
            </a:r>
            <a:r>
              <a:rPr lang="sr-Latn-RS" sz="2400" dirty="0" smtClean="0">
                <a:latin typeface="Tahoma" panose="020B0604030504040204" pitchFamily="34" charset="0"/>
                <a:ea typeface="Tahoma" panose="020B0604030504040204" pitchFamily="34" charset="0"/>
                <a:cs typeface="Tahoma" panose="020B0604030504040204" pitchFamily="34" charset="0"/>
              </a:rPr>
              <a:t>, </a:t>
            </a:r>
            <a:r>
              <a:rPr lang="sr-Latn-RS" sz="2400" dirty="0" smtClean="0">
                <a:solidFill>
                  <a:srgbClr val="FFFF00"/>
                </a:solidFill>
                <a:latin typeface="Tahoma" panose="020B0604030504040204" pitchFamily="34" charset="0"/>
                <a:ea typeface="Tahoma" panose="020B0604030504040204" pitchFamily="34" charset="0"/>
                <a:cs typeface="Tahoma" panose="020B0604030504040204" pitchFamily="34" charset="0"/>
              </a:rPr>
              <a:t>CRT</a:t>
            </a:r>
            <a:r>
              <a:rPr lang="sr-Latn-RS" sz="2400" dirty="0" smtClean="0">
                <a:latin typeface="Tahoma" panose="020B0604030504040204" pitchFamily="34" charset="0"/>
                <a:ea typeface="Tahoma" panose="020B0604030504040204" pitchFamily="34" charset="0"/>
                <a:cs typeface="Tahoma" panose="020B0604030504040204" pitchFamily="34" charset="0"/>
              </a:rPr>
              <a:t>, </a:t>
            </a:r>
            <a:r>
              <a:rPr lang="sr-Latn-RS" sz="2400" dirty="0" smtClean="0">
                <a:solidFill>
                  <a:srgbClr val="FFFF00"/>
                </a:solidFill>
                <a:latin typeface="Tahoma" panose="020B0604030504040204" pitchFamily="34" charset="0"/>
                <a:ea typeface="Tahoma" panose="020B0604030504040204" pitchFamily="34" charset="0"/>
                <a:cs typeface="Tahoma" panose="020B0604030504040204" pitchFamily="34" charset="0"/>
              </a:rPr>
              <a:t>LCD</a:t>
            </a:r>
            <a:r>
              <a:rPr lang="sr-Latn-RS" sz="2400" dirty="0" smtClean="0">
                <a:latin typeface="Tahoma" panose="020B0604030504040204" pitchFamily="34" charset="0"/>
                <a:ea typeface="Tahoma" panose="020B0604030504040204" pitchFamily="34" charset="0"/>
                <a:cs typeface="Tahoma" panose="020B0604030504040204" pitchFamily="34" charset="0"/>
              </a:rPr>
              <a:t>, </a:t>
            </a:r>
            <a:r>
              <a:rPr lang="sr-Latn-RS" sz="2400" dirty="0" smtClean="0">
                <a:solidFill>
                  <a:srgbClr val="FFFF00"/>
                </a:solidFill>
                <a:latin typeface="Tahoma" panose="020B0604030504040204" pitchFamily="34" charset="0"/>
                <a:ea typeface="Tahoma" panose="020B0604030504040204" pitchFamily="34" charset="0"/>
                <a:cs typeface="Tahoma" panose="020B0604030504040204" pitchFamily="34" charset="0"/>
              </a:rPr>
              <a:t>PLAZMA</a:t>
            </a:r>
            <a:r>
              <a:rPr lang="sr-Latn-RS" sz="2400" dirty="0" smtClean="0">
                <a:latin typeface="Tahoma" panose="020B0604030504040204" pitchFamily="34" charset="0"/>
                <a:ea typeface="Tahoma" panose="020B0604030504040204" pitchFamily="34" charset="0"/>
                <a:cs typeface="Tahoma" panose="020B0604030504040204" pitchFamily="34" charset="0"/>
              </a:rPr>
              <a:t>, </a:t>
            </a:r>
            <a:r>
              <a:rPr lang="sr-Latn-RS" sz="2400" dirty="0" smtClean="0">
                <a:solidFill>
                  <a:srgbClr val="FFFF00"/>
                </a:solidFill>
                <a:latin typeface="Tahoma" panose="020B0604030504040204" pitchFamily="34" charset="0"/>
                <a:ea typeface="Tahoma" panose="020B0604030504040204" pitchFamily="34" charset="0"/>
                <a:cs typeface="Tahoma" panose="020B0604030504040204" pitchFamily="34" charset="0"/>
              </a:rPr>
              <a:t>LED,TFT</a:t>
            </a:r>
            <a:r>
              <a:rPr lang="sr-Latn-RS" sz="2400" dirty="0" smtClean="0">
                <a:latin typeface="Tahoma" panose="020B0604030504040204" pitchFamily="34" charset="0"/>
                <a:ea typeface="Tahoma" panose="020B0604030504040204" pitchFamily="34" charset="0"/>
                <a:cs typeface="Tahoma" panose="020B0604030504040204" pitchFamily="34" charset="0"/>
              </a:rPr>
              <a:t>. Rezolucija se definiše kao broj tačaka slike po jedinici površine u pikselima.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Kod kolor ekrana koriste se tri vrste fosfora, od kojih svaki emituje po jednu od boja: crvenu, plavu i zelenu.</a:t>
            </a:r>
          </a:p>
          <a:p>
            <a:pPr lvl="1" algn="just"/>
            <a:r>
              <a:rPr lang="sr-Latn-RS" sz="2400" dirty="0" smtClean="0">
                <a:solidFill>
                  <a:srgbClr val="FFFF00"/>
                </a:solidFill>
                <a:latin typeface="Tahoma" panose="020B0604030504040204" pitchFamily="34" charset="0"/>
                <a:ea typeface="Tahoma" panose="020B0604030504040204" pitchFamily="34" charset="0"/>
                <a:cs typeface="Tahoma" panose="020B0604030504040204" pitchFamily="34" charset="0"/>
              </a:rPr>
              <a:t>Ekran osetljiv na dodir </a:t>
            </a:r>
            <a:r>
              <a:rPr lang="sr-Latn-RS" sz="2400" dirty="0" smtClean="0">
                <a:latin typeface="Tahoma" panose="020B0604030504040204" pitchFamily="34" charset="0"/>
                <a:ea typeface="Tahoma" panose="020B0604030504040204" pitchFamily="34" charset="0"/>
                <a:cs typeface="Tahoma" panose="020B0604030504040204" pitchFamily="34" charset="0"/>
              </a:rPr>
              <a:t>(Touch screen) je i ulazna i izlazna jedinica zbog toga što prikazuje vizuelni izlaz iz računara, ali i prima ljudske akcije prstom ili posebnom olovkom koje se preko ekrana osetljivog na dodir prenose u računar.</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Ekran osetljiv na dodir je alternativa tastaturi za unos podataka.</a:t>
            </a:r>
          </a:p>
          <a:p>
            <a:pPr marL="457200" lvl="1" indent="0" algn="ctr">
              <a:buNone/>
            </a:pPr>
            <a:r>
              <a:rPr lang="sr-Latn-RS" sz="2400" b="1" dirty="0" smtClean="0">
                <a:latin typeface="Tahoma" panose="020B0604030504040204" pitchFamily="34" charset="0"/>
                <a:ea typeface="Tahoma" panose="020B0604030504040204" pitchFamily="34" charset="0"/>
                <a:cs typeface="Tahoma" panose="020B0604030504040204" pitchFamily="34" charset="0"/>
              </a:rPr>
              <a:t>Projekcioni LCD paneli (Overhead projecti on panels)</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Ovi uređaji projektuju video signale, ili računarske podatke na visećem zidnom ekranu.</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LCD projektor šalje svetlost iz metal-halidne lampe kroz prizmu koja deli svetlost na tri polisilicijumska panela, za crvenu, zelenu i plavu komponentu video signala.</a:t>
            </a:r>
          </a:p>
          <a:p>
            <a:pPr marL="457200" lvl="1" indent="0" algn="just">
              <a:buNone/>
            </a:pPr>
            <a:endParaRPr lang="sr-Latn-RS" sz="2400" b="1" dirty="0" smtClean="0">
              <a:latin typeface="Tahoma" panose="020B0604030504040204" pitchFamily="34" charset="0"/>
              <a:ea typeface="Tahoma" panose="020B0604030504040204" pitchFamily="34" charset="0"/>
              <a:cs typeface="Tahoma" panose="020B0604030504040204" pitchFamily="34" charset="0"/>
            </a:endParaRPr>
          </a:p>
          <a:p>
            <a:pPr marL="457200" lvl="1" indent="0" algn="just">
              <a:buNone/>
            </a:pPr>
            <a:endParaRPr lang="sr-Latn-RS" sz="2400" dirty="0" smtClean="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0031082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8000"/>
          </a:xfrm>
        </p:spPr>
        <p:txBody>
          <a:bodyPr>
            <a:normAutofit/>
          </a:bodyPr>
          <a:lstStyle/>
          <a:p>
            <a:pPr marL="0" indent="0" algn="ctr">
              <a:buNone/>
            </a:pPr>
            <a:r>
              <a:rPr lang="sr-Latn-RS" sz="2800" b="1" dirty="0" smtClean="0">
                <a:latin typeface="Tahoma" panose="020B0604030504040204" pitchFamily="34" charset="0"/>
                <a:ea typeface="Tahoma" panose="020B0604030504040204" pitchFamily="34" charset="0"/>
                <a:cs typeface="Tahoma" panose="020B0604030504040204" pitchFamily="34" charset="0"/>
              </a:rPr>
              <a:t>Globalizacija i informaciona ekonomija</a:t>
            </a:r>
          </a:p>
          <a:p>
            <a:pPr algn="just"/>
            <a:r>
              <a:rPr lang="sr-Latn-RS" dirty="0" smtClean="0">
                <a:latin typeface="Tahoma" panose="020B0604030504040204" pitchFamily="34" charset="0"/>
                <a:ea typeface="Tahoma" panose="020B0604030504040204" pitchFamily="34" charset="0"/>
                <a:cs typeface="Tahoma" panose="020B0604030504040204" pitchFamily="34" charset="0"/>
              </a:rPr>
              <a:t>Globalizacija je postakla razvoj multinacionalnih kompanija koje jačaju svetsko tržište na kojem se intezivno razmenjuju znanja, tehnologije, usluge, proizvodi i menadžerski talenti.</a:t>
            </a:r>
          </a:p>
          <a:p>
            <a:pPr algn="just"/>
            <a:r>
              <a:rPr lang="sr-Latn-RS" dirty="0" smtClean="0">
                <a:latin typeface="Tahoma" panose="020B0604030504040204" pitchFamily="34" charset="0"/>
                <a:ea typeface="Tahoma" panose="020B0604030504040204" pitchFamily="34" charset="0"/>
                <a:cs typeface="Tahoma" panose="020B0604030504040204" pitchFamily="34" charset="0"/>
              </a:rPr>
              <a:t>Glavni trendovi koji opisuju novu, informacionu ekonomiju zasnovanu na znanju su:</a:t>
            </a:r>
          </a:p>
          <a:p>
            <a:pPr marL="0" indent="0" algn="just">
              <a:buNone/>
            </a:pPr>
            <a:r>
              <a:rPr lang="sr-Latn-RS" dirty="0" smtClean="0">
                <a:latin typeface="Tahoma" panose="020B0604030504040204" pitchFamily="34" charset="0"/>
                <a:ea typeface="Tahoma" panose="020B0604030504040204" pitchFamily="34" charset="0"/>
                <a:cs typeface="Tahoma" panose="020B0604030504040204" pitchFamily="34" charset="0"/>
              </a:rPr>
              <a:t>-rad na daljinu (Telework)-sve više ljudi obavlja svoj posao bez fizičke prisutnosti,</a:t>
            </a:r>
          </a:p>
          <a:p>
            <a:pPr marL="0" indent="0" algn="just">
              <a:buNone/>
            </a:pPr>
            <a:r>
              <a:rPr lang="sr-Latn-RS" dirty="0" smtClean="0">
                <a:latin typeface="Tahoma" panose="020B0604030504040204" pitchFamily="34" charset="0"/>
                <a:ea typeface="Tahoma" panose="020B0604030504040204" pitchFamily="34" charset="0"/>
                <a:cs typeface="Tahoma" panose="020B0604030504040204" pitchFamily="34" charset="0"/>
              </a:rPr>
              <a:t>-obuka na daljinu (Teleeducation)-sve veći deo obrazovnog procesa može se realizovati na daljinu, posredstvom Interneta i e-learning tehnologije,</a:t>
            </a:r>
          </a:p>
          <a:p>
            <a:pPr marL="0" indent="0" algn="just">
              <a:buNone/>
            </a:pPr>
            <a:r>
              <a:rPr lang="sr-Latn-RS" dirty="0" smtClean="0">
                <a:latin typeface="Tahoma" panose="020B0604030504040204" pitchFamily="34" charset="0"/>
                <a:ea typeface="Tahoma" panose="020B0604030504040204" pitchFamily="34" charset="0"/>
                <a:cs typeface="Tahoma" panose="020B0604030504040204" pitchFamily="34" charset="0"/>
              </a:rPr>
              <a:t>-kupovanje na daljinu (e-business)-sve veći deo poslovanja između kupaca i firmi moguće je obavljati na daljinu,</a:t>
            </a:r>
          </a:p>
          <a:p>
            <a:pPr marL="0" indent="0" algn="just">
              <a:buNone/>
            </a:pPr>
            <a:r>
              <a:rPr lang="sr-Latn-RS" dirty="0" smtClean="0">
                <a:latin typeface="Tahoma" panose="020B0604030504040204" pitchFamily="34" charset="0"/>
                <a:ea typeface="Tahoma" panose="020B0604030504040204" pitchFamily="34" charset="0"/>
                <a:cs typeface="Tahoma" panose="020B0604030504040204" pitchFamily="34" charset="0"/>
              </a:rPr>
              <a:t>-telemedicina (Telemedicine)-sve veći deo medicinskih usluga ostvaruje se posredstvom informacionih tehnologija,</a:t>
            </a:r>
            <a:endParaRPr lang="en-US"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8369792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a:bodyPr>
          <a:lstStyle/>
          <a:p>
            <a:pPr marL="457200" lvl="1" indent="0" algn="ctr">
              <a:buNone/>
            </a:pPr>
            <a:r>
              <a:rPr lang="sr-Latn-RS" sz="2400" b="1" dirty="0" smtClean="0">
                <a:latin typeface="Tahoma" panose="020B0604030504040204" pitchFamily="34" charset="0"/>
                <a:ea typeface="Tahoma" panose="020B0604030504040204" pitchFamily="34" charset="0"/>
                <a:cs typeface="Tahoma" panose="020B0604030504040204" pitchFamily="34" charset="0"/>
              </a:rPr>
              <a:t>Video projektor</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Video projektor koristi video signal i projektuje odgovarajuće slike na projekcionom ekranu koristeći kombinaciju sočiva. Video projektori se često nazivaju digitalni projektori.</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Parametri koji određuju kvalitet i cenu video projektora su jačina svetlosti (od 1500-4000 lumena).</a:t>
            </a:r>
          </a:p>
          <a:p>
            <a:pPr marL="457200" lvl="1" indent="0" algn="ctr">
              <a:buNone/>
            </a:pPr>
            <a:r>
              <a:rPr lang="sr-Latn-RS" sz="2400" b="1" dirty="0" smtClean="0">
                <a:latin typeface="Tahoma" panose="020B0604030504040204" pitchFamily="34" charset="0"/>
                <a:ea typeface="Tahoma" panose="020B0604030504040204" pitchFamily="34" charset="0"/>
                <a:cs typeface="Tahoma" panose="020B0604030504040204" pitchFamily="34" charset="0"/>
              </a:rPr>
              <a:t>Štampači (Printer)</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Štampači su periferni računarski uređaji koji štampaju tekst ili slike na papiru ili nekom drugom medijumu, kao što je folija.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Štampači rade uz upravljačke programe (driver) koji uspostavljaju komunikaciju između računara i štampača.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Najčešće korišćeni štampači su: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matrični štampač</a:t>
            </a:r>
            <a:r>
              <a:rPr lang="sr-Latn-RS" sz="2400" dirty="0" smtClean="0">
                <a:latin typeface="Tahoma" panose="020B0604030504040204" pitchFamily="34" charset="0"/>
                <a:ea typeface="Tahoma" panose="020B0604030504040204" pitchFamily="34" charset="0"/>
                <a:cs typeface="Tahoma" panose="020B0604030504040204" pitchFamily="34" charset="0"/>
              </a:rPr>
              <a:t>,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inkdžet štampač</a:t>
            </a:r>
            <a:r>
              <a:rPr lang="sr-Latn-RS" sz="2400" dirty="0" smtClean="0">
                <a:latin typeface="Tahoma" panose="020B0604030504040204" pitchFamily="34" charset="0"/>
                <a:ea typeface="Tahoma" panose="020B0604030504040204" pitchFamily="34" charset="0"/>
                <a:cs typeface="Tahoma" panose="020B0604030504040204" pitchFamily="34" charset="0"/>
              </a:rPr>
              <a:t>,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termički štampač</a:t>
            </a:r>
            <a:r>
              <a:rPr lang="sr-Latn-RS" sz="2400" dirty="0" smtClean="0">
                <a:latin typeface="Tahoma" panose="020B0604030504040204" pitchFamily="34" charset="0"/>
                <a:ea typeface="Tahoma" panose="020B0604030504040204" pitchFamily="34" charset="0"/>
                <a:cs typeface="Tahoma" panose="020B0604030504040204" pitchFamily="34" charset="0"/>
              </a:rPr>
              <a:t> i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laserski štampač</a:t>
            </a:r>
            <a:r>
              <a:rPr lang="sr-Latn-RS" sz="2400" dirty="0" smtClean="0">
                <a:latin typeface="Tahoma" panose="020B0604030504040204" pitchFamily="34" charset="0"/>
                <a:ea typeface="Tahoma" panose="020B0604030504040204" pitchFamily="34" charset="0"/>
                <a:cs typeface="Tahoma" panose="020B0604030504040204" pitchFamily="34" charset="0"/>
              </a:rPr>
              <a:t>.</a:t>
            </a:r>
          </a:p>
          <a:p>
            <a:pPr marL="457200" lvl="1" indent="0" algn="just">
              <a:buNone/>
            </a:pPr>
            <a:endParaRPr lang="sr-Latn-RS" sz="2400" dirty="0" smtClean="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40685435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a:bodyPr>
          <a:lstStyle/>
          <a:p>
            <a:pPr marL="457200" lvl="1" indent="0" algn="ctr">
              <a:buNone/>
            </a:pPr>
            <a:r>
              <a:rPr lang="sr-Latn-RS" sz="2400" b="1" dirty="0" smtClean="0">
                <a:latin typeface="Tahoma" panose="020B0604030504040204" pitchFamily="34" charset="0"/>
                <a:ea typeface="Tahoma" panose="020B0604030504040204" pitchFamily="34" charset="0"/>
                <a:cs typeface="Tahoma" panose="020B0604030504040204" pitchFamily="34" charset="0"/>
              </a:rPr>
              <a:t>Matrični (iglični) štampači</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Spadaju u grupu štampača sa dodirnim mehanizmom. Selektivnim pritiskom na traku natopljenu mastilom, mehanizam za štampanje ostavlja trag na papiru.</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Na pokretnoj glavi štampača nalaze se iglice (9 ili 24), što utiče na kvalitet štampe.</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Uglavnom se koriste za štampanje teksta i tabela.</a:t>
            </a:r>
          </a:p>
          <a:p>
            <a:pPr marL="457200" lvl="1" indent="0" algn="ctr">
              <a:buNone/>
            </a:pPr>
            <a:r>
              <a:rPr lang="sr-Latn-RS" sz="2400" b="1" dirty="0" smtClean="0">
                <a:latin typeface="Tahoma" panose="020B0604030504040204" pitchFamily="34" charset="0"/>
                <a:ea typeface="Tahoma" panose="020B0604030504040204" pitchFamily="34" charset="0"/>
                <a:cs typeface="Tahoma" panose="020B0604030504040204" pitchFamily="34" charset="0"/>
              </a:rPr>
              <a:t>Inkdžet štampači (inkjet)</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Formiraju sliku tako što kroz male otvore raspršuju naelektrisane kapljice boje na papir. Prednosti ovakvih štampača su jeftina izrada, tih rad i lako formiranje slike u boji.</a:t>
            </a:r>
          </a:p>
          <a:p>
            <a:pPr marL="457200" lvl="1" indent="0" algn="ctr">
              <a:buNone/>
            </a:pPr>
            <a:r>
              <a:rPr lang="sr-Latn-RS" sz="2400" b="1" dirty="0" smtClean="0">
                <a:latin typeface="Tahoma" panose="020B0604030504040204" pitchFamily="34" charset="0"/>
                <a:ea typeface="Tahoma" panose="020B0604030504040204" pitchFamily="34" charset="0"/>
                <a:cs typeface="Tahoma" panose="020B0604030504040204" pitchFamily="34" charset="0"/>
              </a:rPr>
              <a:t>Termički štampači</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Stvara otisak na posebnom papiru delovanjem toplote termičke glave. Primenu ima u izdavanju računa, kalkulatorima, itd.</a:t>
            </a:r>
          </a:p>
        </p:txBody>
      </p:sp>
    </p:spTree>
    <p:extLst>
      <p:ext uri="{BB962C8B-B14F-4D97-AF65-F5344CB8AC3E}">
        <p14:creationId xmlns:p14="http://schemas.microsoft.com/office/powerpoint/2010/main" val="16571407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fontScale="92500" lnSpcReduction="10000"/>
          </a:bodyPr>
          <a:lstStyle/>
          <a:p>
            <a:pPr marL="457200" lvl="1" indent="0" algn="ctr">
              <a:buNone/>
            </a:pPr>
            <a:r>
              <a:rPr lang="sr-Latn-RS" sz="2400" b="1" dirty="0" smtClean="0">
                <a:latin typeface="Tahoma" panose="020B0604030504040204" pitchFamily="34" charset="0"/>
                <a:ea typeface="Tahoma" panose="020B0604030504040204" pitchFamily="34" charset="0"/>
                <a:cs typeface="Tahoma" panose="020B0604030504040204" pitchFamily="34" charset="0"/>
              </a:rPr>
              <a:t>Laserski štampači</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Laserski štampači su najzastupljenija vrsta štampača. To duguju veoma dobrom kvalitetu otiska i velikoj brzini rada.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Laserski snop osvetljava valjak čija je površina osetljiva na svetlost. Valjak se okreće i osvetljena površina ulazi u komoru sa obojenim prahom. Na površinu valjka koja je osvetljena lepi se toner prah, koji se zatim rotacijom prenosi na papir. Toner se na papiru učvršćuje pomoću dodatnog grejača, preko koga papir prolazi na putu do izlaska iz štampača.</a:t>
            </a:r>
          </a:p>
          <a:p>
            <a:pPr marL="457200" lvl="1" indent="0" algn="ctr">
              <a:buNone/>
            </a:pPr>
            <a:r>
              <a:rPr lang="sr-Latn-RS" sz="2400" b="1" dirty="0" smtClean="0">
                <a:latin typeface="Tahoma" panose="020B0604030504040204" pitchFamily="34" charset="0"/>
                <a:ea typeface="Tahoma" panose="020B0604030504040204" pitchFamily="34" charset="0"/>
                <a:cs typeface="Tahoma" panose="020B0604030504040204" pitchFamily="34" charset="0"/>
              </a:rPr>
              <a:t>Ploteri</a:t>
            </a:r>
            <a:r>
              <a:rPr lang="sr-Latn-RS" sz="2400" dirty="0" smtClean="0">
                <a:latin typeface="Tahoma" panose="020B0604030504040204" pitchFamily="34" charset="0"/>
                <a:ea typeface="Tahoma" panose="020B0604030504040204" pitchFamily="34" charset="0"/>
                <a:cs typeface="Tahoma" panose="020B0604030504040204" pitchFamily="34" charset="0"/>
              </a:rPr>
              <a:t> </a:t>
            </a:r>
          </a:p>
          <a:p>
            <a:pPr lvl="1" algn="just"/>
            <a:r>
              <a:rPr lang="sr-Latn-RS" sz="2600" dirty="0" smtClean="0">
                <a:latin typeface="Tahoma" panose="020B0604030504040204" pitchFamily="34" charset="0"/>
                <a:ea typeface="Tahoma" panose="020B0604030504040204" pitchFamily="34" charset="0"/>
                <a:cs typeface="Tahoma" panose="020B0604030504040204" pitchFamily="34" charset="0"/>
              </a:rPr>
              <a:t>Ploteri su izlazni uređaji koji informacione signale iz računara prikazuju u grafičkom obliku. Postoje mehanički i elektronski ploteri.</a:t>
            </a:r>
          </a:p>
          <a:p>
            <a:pPr lvl="1" algn="just"/>
            <a:r>
              <a:rPr lang="sr-Latn-RS" sz="2600" dirty="0" smtClean="0">
                <a:latin typeface="Tahoma" panose="020B0604030504040204" pitchFamily="34" charset="0"/>
                <a:ea typeface="Tahoma" panose="020B0604030504040204" pitchFamily="34" charset="0"/>
                <a:cs typeface="Tahoma" panose="020B0604030504040204" pitchFamily="34" charset="0"/>
              </a:rPr>
              <a:t>Mehanički ploteri izlazne rezultate iz računara direktno prevode u pokretanje pera na odgovarajućem papiru. Elektronski ploteri koriste katodnu cev za prikaz rezultata.</a:t>
            </a:r>
          </a:p>
          <a:p>
            <a:pPr lvl="1" algn="just"/>
            <a:r>
              <a:rPr lang="sr-Latn-RS" sz="2600" dirty="0" smtClean="0">
                <a:latin typeface="Tahoma" panose="020B0604030504040204" pitchFamily="34" charset="0"/>
                <a:ea typeface="Tahoma" panose="020B0604030504040204" pitchFamily="34" charset="0"/>
                <a:cs typeface="Tahoma" panose="020B0604030504040204" pitchFamily="34" charset="0"/>
              </a:rPr>
              <a:t>Prema načinu rada ploteri mogu biti vektorski i rasterski. Vektorski ploteri su sa perima, a rasterski su fotoploteri, elektrostatički i termalni ploteri.</a:t>
            </a:r>
          </a:p>
        </p:txBody>
      </p:sp>
    </p:spTree>
    <p:extLst>
      <p:ext uri="{BB962C8B-B14F-4D97-AF65-F5344CB8AC3E}">
        <p14:creationId xmlns:p14="http://schemas.microsoft.com/office/powerpoint/2010/main" val="105299946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a:bodyPr>
          <a:lstStyle/>
          <a:p>
            <a:pPr marL="457200" lvl="1" indent="0" algn="ctr">
              <a:buNone/>
            </a:pPr>
            <a:r>
              <a:rPr lang="sr-Latn-RS" sz="2400" b="1" dirty="0" smtClean="0">
                <a:latin typeface="Tahoma" panose="020B0604030504040204" pitchFamily="34" charset="0"/>
                <a:ea typeface="Tahoma" panose="020B0604030504040204" pitchFamily="34" charset="0"/>
                <a:cs typeface="Tahoma" panose="020B0604030504040204" pitchFamily="34" charset="0"/>
              </a:rPr>
              <a:t>Modem</a:t>
            </a:r>
            <a:r>
              <a:rPr lang="sr-Latn-RS" sz="2600" dirty="0" smtClean="0">
                <a:latin typeface="Tahoma" panose="020B0604030504040204" pitchFamily="34" charset="0"/>
                <a:ea typeface="Tahoma" panose="020B0604030504040204" pitchFamily="34" charset="0"/>
                <a:cs typeface="Tahoma" panose="020B0604030504040204" pitchFamily="34" charset="0"/>
              </a:rPr>
              <a:t> </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Modem je uređaj koji služi za povezivanje dva računara preko telefonske linije.</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Modemi mogu biti interni i eksterni. Eksterni modem priključuje se na serijski port kablom RS-232.</a:t>
            </a:r>
          </a:p>
          <a:p>
            <a:pPr marL="457200" lvl="1" indent="0" algn="ctr">
              <a:buNone/>
            </a:pPr>
            <a:r>
              <a:rPr lang="sr-Latn-RS" sz="2400" b="1" dirty="0" smtClean="0">
                <a:latin typeface="Tahoma" panose="020B0604030504040204" pitchFamily="34" charset="0"/>
                <a:ea typeface="Tahoma" panose="020B0604030504040204" pitchFamily="34" charset="0"/>
                <a:cs typeface="Tahoma" panose="020B0604030504040204" pitchFamily="34" charset="0"/>
              </a:rPr>
              <a:t>Zvučna kartica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Zvučne kartice obezbeđuju reprodukciju zvuka na nivou CD-a. Zvučne kartice imaju ugrađene pretvarače koji pretvaraju analogni signal u digitalni signal koji se može obrađivati i čuvati u računaru, i obrnuto, digitalnog u analogni.</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Dobre zvučne kartice sadrže veliki broj ulaza i izlaza za mikrofon, slušalice, zvučnike, CD plejere i dr.</a:t>
            </a:r>
          </a:p>
          <a:p>
            <a:pPr marL="457200" lvl="1" indent="0" algn="ctr">
              <a:buNone/>
            </a:pPr>
            <a:r>
              <a:rPr lang="sr-Latn-RS" sz="2400" b="1" dirty="0" smtClean="0">
                <a:latin typeface="Tahoma" panose="020B0604030504040204" pitchFamily="34" charset="0"/>
                <a:ea typeface="Tahoma" panose="020B0604030504040204" pitchFamily="34" charset="0"/>
                <a:cs typeface="Tahoma" panose="020B0604030504040204" pitchFamily="34" charset="0"/>
              </a:rPr>
              <a:t>Mrežna kartica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Mrežna kartica omogućava povezivanje računara u računarsku mrežu sa drugim računarima. Mrežna kartica se ugrađuje u računar i priključuje se na jedan od slotova magistrale. </a:t>
            </a:r>
            <a:r>
              <a:rPr lang="sr-Latn-RS" sz="2400" smtClean="0">
                <a:latin typeface="Tahoma" panose="020B0604030504040204" pitchFamily="34" charset="0"/>
                <a:ea typeface="Tahoma" panose="020B0604030504040204" pitchFamily="34" charset="0"/>
                <a:cs typeface="Tahoma" panose="020B0604030504040204" pitchFamily="34" charset="0"/>
              </a:rPr>
              <a:t>Prilikom ugradnje kartica se mora konfigurisati.</a:t>
            </a:r>
            <a:endParaRPr lang="sr-Latn-RS" sz="2400" dirty="0" smtClean="0">
              <a:latin typeface="Tahoma" panose="020B0604030504040204" pitchFamily="34" charset="0"/>
              <a:ea typeface="Tahoma" panose="020B0604030504040204" pitchFamily="34" charset="0"/>
              <a:cs typeface="Tahoma" panose="020B0604030504040204" pitchFamily="34" charset="0"/>
            </a:endParaRPr>
          </a:p>
          <a:p>
            <a:pPr marL="457200" lvl="1" indent="0" algn="ctr">
              <a:buNone/>
            </a:pPr>
            <a:endParaRPr lang="sr-Latn-RS" sz="2600" dirty="0" smtClean="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38403511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a:bodyPr>
          <a:lstStyle/>
          <a:p>
            <a:pPr marL="457200" lvl="1" indent="0" algn="ctr">
              <a:buNone/>
            </a:pPr>
            <a:r>
              <a:rPr lang="sr-Latn-RS" sz="2400" dirty="0" smtClean="0">
                <a:latin typeface="Tahoma" panose="020B0604030504040204" pitchFamily="34" charset="0"/>
                <a:ea typeface="Tahoma" panose="020B0604030504040204" pitchFamily="34" charset="0"/>
                <a:cs typeface="Tahoma" panose="020B0604030504040204" pitchFamily="34" charset="0"/>
              </a:rPr>
              <a:t>	</a:t>
            </a:r>
            <a:r>
              <a:rPr lang="en-US" sz="2400" b="1" dirty="0" smtClean="0">
                <a:latin typeface="Tahoma" panose="020B0604030504040204" pitchFamily="34" charset="0"/>
                <a:ea typeface="Tahoma" panose="020B0604030504040204" pitchFamily="34" charset="0"/>
                <a:cs typeface="Tahoma" panose="020B0604030504040204" pitchFamily="34" charset="0"/>
              </a:rPr>
              <a:t>III. </a:t>
            </a:r>
            <a:r>
              <a:rPr lang="sr-Latn-RS" sz="2400" b="1" dirty="0" smtClean="0">
                <a:latin typeface="Tahoma" panose="020B0604030504040204" pitchFamily="34" charset="0"/>
                <a:ea typeface="Tahoma" panose="020B0604030504040204" pitchFamily="34" charset="0"/>
                <a:cs typeface="Tahoma" panose="020B0604030504040204" pitchFamily="34" charset="0"/>
              </a:rPr>
              <a:t>Softver računarskog sistema (Software)</a:t>
            </a:r>
          </a:p>
          <a:p>
            <a:pPr lvl="1" algn="just"/>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Softver</a:t>
            </a:r>
            <a:r>
              <a:rPr lang="sr-Latn-RS" sz="2400" dirty="0" smtClean="0">
                <a:latin typeface="Tahoma" panose="020B0604030504040204" pitchFamily="34" charset="0"/>
                <a:ea typeface="Tahoma" panose="020B0604030504040204" pitchFamily="34" charset="0"/>
                <a:cs typeface="Tahoma" panose="020B0604030504040204" pitchFamily="34" charset="0"/>
              </a:rPr>
              <a:t> upravlja sistemima, stvara nove oblike upravljanja podacima, reguliše rad i povezivanje komunikacionih uređaja.</a:t>
            </a:r>
            <a:endParaRPr lang="sr-Latn-RS" sz="2400" b="1" dirty="0" smtClean="0">
              <a:latin typeface="Tahoma" panose="020B0604030504040204" pitchFamily="34" charset="0"/>
              <a:ea typeface="Tahoma" panose="020B0604030504040204" pitchFamily="34" charset="0"/>
              <a:cs typeface="Tahoma" panose="020B0604030504040204" pitchFamily="34" charset="0"/>
            </a:endParaRP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Softver čine programi, podprogrami, softverski alati, programski paketi i sl.</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U osnovi softver se može podeliti na: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sistemski</a:t>
            </a:r>
            <a:r>
              <a:rPr lang="sr-Latn-RS" sz="2400" dirty="0" smtClean="0">
                <a:latin typeface="Tahoma" panose="020B0604030504040204" pitchFamily="34" charset="0"/>
                <a:ea typeface="Tahoma" panose="020B0604030504040204" pitchFamily="34" charset="0"/>
                <a:cs typeface="Tahoma" panose="020B0604030504040204" pitchFamily="34" charset="0"/>
              </a:rPr>
              <a:t> i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aplikativni</a:t>
            </a:r>
            <a:r>
              <a:rPr lang="sr-Latn-RS" sz="2400" dirty="0" smtClean="0">
                <a:latin typeface="Tahoma" panose="020B0604030504040204" pitchFamily="34" charset="0"/>
                <a:ea typeface="Tahoma" panose="020B0604030504040204" pitchFamily="34" charset="0"/>
                <a:cs typeface="Tahoma" panose="020B0604030504040204" pitchFamily="34" charset="0"/>
              </a:rPr>
              <a:t>.</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Pod sistemskim softverom podrazumeva se: operativni sistemi, uslužni programi i programski paketi.</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Uslužni programi štite računar od tzv. virusa, omogućavaju komprimovanje podataka, deinstalaciju softvera, formatiranje diska i sl.</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Programski ili aplikativni softver čine programi koji imaju specijalizovanu namenu, kao što je obrada teksta, slike, zvuka, dizajn i upravljanje bazama podataka.</a:t>
            </a:r>
          </a:p>
        </p:txBody>
      </p:sp>
    </p:spTree>
    <p:extLst>
      <p:ext uri="{BB962C8B-B14F-4D97-AF65-F5344CB8AC3E}">
        <p14:creationId xmlns:p14="http://schemas.microsoft.com/office/powerpoint/2010/main" val="423931775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a:bodyPr>
          <a:lstStyle/>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Softver</a:t>
            </a:r>
            <a:r>
              <a:rPr lang="sr-Latn-RS" sz="2400" dirty="0" smtClean="0">
                <a:latin typeface="Tahoma" panose="020B0604030504040204" pitchFamily="34" charset="0"/>
                <a:ea typeface="Tahoma" panose="020B0604030504040204" pitchFamily="34" charset="0"/>
                <a:cs typeface="Tahoma" panose="020B0604030504040204" pitchFamily="34" charset="0"/>
              </a:rPr>
              <a:t> ili program predstavlja niz naredbi i smešten je u memoriji računara.</a:t>
            </a:r>
          </a:p>
          <a:p>
            <a:pPr lvl="1" algn="just"/>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Pojam softver nastaje kao analogija pojmu hardver.</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Za razliku od hardvera koji se ređe menja, softver se češće menja zbog novonastalih potreba.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Definicija softvera koja se najčešće koristi je: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Sveobuhvatni zbir informatičkih programa, procesa, pravila, dokumentacije i datoteka, koji čine deo operacija jednog informatičkog sistema.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Zato se kaže da je softver, uz hardver, druga osnovna komponenta svakog računarskog sistema.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Naime, hardver čine sve materijalne komponente, dok softver predstavlja zbir svih nematerijalnih komponenti, kao što su: programi, podprogrami, softverski alati, programski paketi.</a:t>
            </a:r>
          </a:p>
        </p:txBody>
      </p:sp>
    </p:spTree>
    <p:extLst>
      <p:ext uri="{BB962C8B-B14F-4D97-AF65-F5344CB8AC3E}">
        <p14:creationId xmlns:p14="http://schemas.microsoft.com/office/powerpoint/2010/main" val="281360779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a:bodyPr>
          <a:lstStyle/>
          <a:p>
            <a:pPr marL="457200" lvl="1" indent="0" algn="ctr">
              <a:buNone/>
            </a:pPr>
            <a:r>
              <a:rPr lang="sr-Latn-RS" sz="2400" dirty="0" smtClean="0">
                <a:latin typeface="Tahoma" panose="020B0604030504040204" pitchFamily="34" charset="0"/>
                <a:ea typeface="Tahoma" panose="020B0604030504040204" pitchFamily="34" charset="0"/>
                <a:cs typeface="Tahoma" panose="020B0604030504040204" pitchFamily="34" charset="0"/>
              </a:rPr>
              <a:t>	</a:t>
            </a:r>
            <a:r>
              <a:rPr lang="sr-Latn-RS" sz="2400" b="1" dirty="0" smtClean="0">
                <a:latin typeface="Tahoma" panose="020B0604030504040204" pitchFamily="34" charset="0"/>
                <a:ea typeface="Tahoma" panose="020B0604030504040204" pitchFamily="34" charset="0"/>
                <a:cs typeface="Tahoma" panose="020B0604030504040204" pitchFamily="34" charset="0"/>
              </a:rPr>
              <a:t>Operativni sistem</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Glavna komponenta sistemskog softvera je operativni sistem (operating system).</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Operativni sistem je skup programa koji upravljaju računarskim sistemom.</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Aktivnosti operativnog sistema usmerene su na hardver i aplikativni softver.</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Bez operativnog sistema računar je neupotrebljiv. Kada uključimo računar, pokrećemo operativni sistem i on preuzme nadzor nad celim računarom.</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Svaki operativni sistem ne može raditi na svakom računaru. To zavisi od brzine procesora, arhitekture procesora, količini memorije i nameni računara.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Operativni sistem ima i neke pomoćne funkcije: dijagnostiku otkaza hardvera, evidenciju softverskih grešaka, administrativne funkcije.</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Poznati operativni sistemi su: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MS DOS</a:t>
            </a:r>
            <a:r>
              <a:rPr lang="sr-Latn-RS" sz="2400" dirty="0" smtClean="0">
                <a:latin typeface="Tahoma" panose="020B0604030504040204" pitchFamily="34" charset="0"/>
                <a:ea typeface="Tahoma" panose="020B0604030504040204" pitchFamily="34" charset="0"/>
                <a:cs typeface="Tahoma" panose="020B0604030504040204" pitchFamily="34" charset="0"/>
              </a:rPr>
              <a:t>,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UNIX</a:t>
            </a:r>
            <a:r>
              <a:rPr lang="sr-Latn-RS" sz="2400" dirty="0" smtClean="0">
                <a:latin typeface="Tahoma" panose="020B0604030504040204" pitchFamily="34" charset="0"/>
                <a:ea typeface="Tahoma" panose="020B0604030504040204" pitchFamily="34" charset="0"/>
                <a:cs typeface="Tahoma" panose="020B0604030504040204" pitchFamily="34" charset="0"/>
              </a:rPr>
              <a:t>,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Windows</a:t>
            </a:r>
            <a:r>
              <a:rPr lang="sr-Latn-RS" sz="2400" dirty="0" smtClean="0">
                <a:latin typeface="Tahoma" panose="020B0604030504040204" pitchFamily="34" charset="0"/>
                <a:ea typeface="Tahoma" panose="020B0604030504040204" pitchFamily="34" charset="0"/>
                <a:cs typeface="Tahoma" panose="020B0604030504040204" pitchFamily="34" charset="0"/>
              </a:rPr>
              <a:t>,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Linux</a:t>
            </a:r>
            <a:r>
              <a:rPr lang="sr-Latn-RS" sz="2400" dirty="0" smtClean="0">
                <a:latin typeface="Tahoma" panose="020B0604030504040204" pitchFamily="34" charset="0"/>
                <a:ea typeface="Tahoma" panose="020B0604030504040204" pitchFamily="34" charset="0"/>
                <a:cs typeface="Tahoma" panose="020B0604030504040204" pitchFamily="34" charset="0"/>
              </a:rPr>
              <a:t>.</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MS DOS je stari operativni sistem za personalne računare. Vrlo je primitivan i malo zahtevan.</a:t>
            </a:r>
          </a:p>
        </p:txBody>
      </p:sp>
    </p:spTree>
    <p:extLst>
      <p:ext uri="{BB962C8B-B14F-4D97-AF65-F5344CB8AC3E}">
        <p14:creationId xmlns:p14="http://schemas.microsoft.com/office/powerpoint/2010/main" val="259580432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fontScale="92500" lnSpcReduction="10000"/>
          </a:bodyPr>
          <a:lstStyle/>
          <a:p>
            <a:pPr marL="457200" lvl="1" indent="0" algn="ctr">
              <a:buNone/>
            </a:pPr>
            <a:r>
              <a:rPr lang="sr-Latn-RS" sz="2400" dirty="0" smtClean="0">
                <a:latin typeface="Tahoma" panose="020B0604030504040204" pitchFamily="34" charset="0"/>
                <a:ea typeface="Tahoma" panose="020B0604030504040204" pitchFamily="34" charset="0"/>
                <a:cs typeface="Tahoma" panose="020B0604030504040204" pitchFamily="34" charset="0"/>
              </a:rPr>
              <a:t>	</a:t>
            </a:r>
            <a:r>
              <a:rPr lang="sr-Latn-RS" sz="2400" b="1" dirty="0" smtClean="0">
                <a:latin typeface="Tahoma" panose="020B0604030504040204" pitchFamily="34" charset="0"/>
                <a:ea typeface="Tahoma" panose="020B0604030504040204" pitchFamily="34" charset="0"/>
                <a:cs typeface="Tahoma" panose="020B0604030504040204" pitchFamily="34" charset="0"/>
              </a:rPr>
              <a:t>Pojam i podela računaskog softvera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Postoje brojne podele operativnih sistema na osnovu različitih kriterijuma: prema broju korisnika ili procesa, prema načinu obrade poslova, prema distribuciji procesorske snage i ostalih resursa, prema nameni i funkcionalnim osobinama.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Klasifikacija prema broju korisnika i broju procesa deli se na: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jednokorisničke (single-user) i višekorisničke operativne sisteme (multi user operatyng sistems).</a:t>
            </a:r>
          </a:p>
          <a:p>
            <a:pPr lvl="1" algn="just"/>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Jednokorisnički sistemi </a:t>
            </a:r>
            <a:r>
              <a:rPr lang="sr-Latn-RS" sz="2400" dirty="0" smtClean="0">
                <a:latin typeface="Tahoma" panose="020B0604030504040204" pitchFamily="34" charset="0"/>
                <a:ea typeface="Tahoma" panose="020B0604030504040204" pitchFamily="34" charset="0"/>
                <a:cs typeface="Tahoma" panose="020B0604030504040204" pitchFamily="34" charset="0"/>
              </a:rPr>
              <a:t>obezbeđuju virtuelnu mašinu za samo jednog korisnika. To su računarski sistemi prilagođeni za jednu funkciju ili je reč o slabijim i jeftinijim konfiguracijama tipa mikroračunara.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Uglavnom ih karakteriše jeftin hardver, solidna prateća programska podrška, jednostavan sistem datoteka, jednostavan ulazno-izlazni sistem.</a:t>
            </a:r>
          </a:p>
          <a:p>
            <a:pPr lvl="1" algn="just"/>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Višekorisnički operativni sistemi </a:t>
            </a:r>
            <a:r>
              <a:rPr lang="sr-Latn-RS" sz="2400" dirty="0" smtClean="0">
                <a:latin typeface="Tahoma" panose="020B0604030504040204" pitchFamily="34" charset="0"/>
                <a:ea typeface="Tahoma" panose="020B0604030504040204" pitchFamily="34" charset="0"/>
                <a:cs typeface="Tahoma" panose="020B0604030504040204" pitchFamily="34" charset="0"/>
              </a:rPr>
              <a:t>pružaju mogućnost korišćenja jednog računara od strane više korisnika u isto vreme. </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Ovi sistemi se još nazivaju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multiprogramming</a:t>
            </a:r>
            <a:r>
              <a:rPr lang="sr-Latn-RS" sz="2400" dirty="0" smtClean="0">
                <a:latin typeface="Tahoma" panose="020B0604030504040204" pitchFamily="34" charset="0"/>
                <a:ea typeface="Tahoma" panose="020B0604030504040204" pitchFamily="34" charset="0"/>
                <a:cs typeface="Tahoma" panose="020B0604030504040204" pitchFamily="34" charset="0"/>
              </a:rPr>
              <a:t> operativni sistemi, u kojima operativni sistem preuzima funkciju dodeljivanja ili preusmeravanja CPU-a između različitih korisničkih zahteva.</a:t>
            </a:r>
          </a:p>
        </p:txBody>
      </p:sp>
    </p:spTree>
    <p:extLst>
      <p:ext uri="{BB962C8B-B14F-4D97-AF65-F5344CB8AC3E}">
        <p14:creationId xmlns:p14="http://schemas.microsoft.com/office/powerpoint/2010/main" val="53830935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fontScale="92500"/>
          </a:bodyPr>
          <a:lstStyle/>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Podela operativnih sistema prema broju simultanih aktivnosti ili prema broju procesa koji se mogu izvršavati paralelno ili kvaziparalelno na: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jednoprocesne</a:t>
            </a:r>
            <a:r>
              <a:rPr lang="sr-Latn-RS" sz="2400" dirty="0" smtClean="0">
                <a:latin typeface="Tahoma" panose="020B0604030504040204" pitchFamily="34" charset="0"/>
                <a:ea typeface="Tahoma" panose="020B0604030504040204" pitchFamily="34" charset="0"/>
                <a:cs typeface="Tahoma" panose="020B0604030504040204" pitchFamily="34" charset="0"/>
              </a:rPr>
              <a:t> (singleprocess) i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višeprocesne</a:t>
            </a:r>
            <a:r>
              <a:rPr lang="sr-Latn-RS" sz="2400" dirty="0" smtClean="0">
                <a:latin typeface="Tahoma" panose="020B0604030504040204" pitchFamily="34" charset="0"/>
                <a:ea typeface="Tahoma" panose="020B0604030504040204" pitchFamily="34" charset="0"/>
                <a:cs typeface="Tahoma" panose="020B0604030504040204" pitchFamily="34" charset="0"/>
              </a:rPr>
              <a:t> (multiprocess).</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Na osnovu kombinovanog kriterijuma mogu se izdvojiti tri vrste operativnih sistema: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jednokorisnički jednoprocesni </a:t>
            </a:r>
            <a:r>
              <a:rPr lang="sr-Latn-RS" sz="2400" dirty="0" smtClean="0">
                <a:latin typeface="Tahoma" panose="020B0604030504040204" pitchFamily="34" charset="0"/>
                <a:ea typeface="Tahoma" panose="020B0604030504040204" pitchFamily="34" charset="0"/>
                <a:cs typeface="Tahoma" panose="020B0604030504040204" pitchFamily="34" charset="0"/>
              </a:rPr>
              <a:t>(single-user, singletasking) kao što je MS-DOS,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jednokorisnički višeprocesni</a:t>
            </a:r>
            <a:r>
              <a:rPr lang="sr-Latn-RS" sz="2400" dirty="0" smtClean="0">
                <a:latin typeface="Tahoma" panose="020B0604030504040204" pitchFamily="34" charset="0"/>
                <a:ea typeface="Tahoma" panose="020B0604030504040204" pitchFamily="34" charset="0"/>
                <a:cs typeface="Tahoma" panose="020B0604030504040204" pitchFamily="34" charset="0"/>
              </a:rPr>
              <a:t> (single-user, multitasking) kao što su OS/2 i MS Windows 3.1/9x/Me,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višekorisnički višeprocesni </a:t>
            </a:r>
            <a:r>
              <a:rPr lang="sr-Latn-RS" sz="2400" dirty="0" smtClean="0">
                <a:latin typeface="Tahoma" panose="020B0604030504040204" pitchFamily="34" charset="0"/>
                <a:ea typeface="Tahoma" panose="020B0604030504040204" pitchFamily="34" charset="0"/>
                <a:cs typeface="Tahoma" panose="020B0604030504040204" pitchFamily="34" charset="0"/>
              </a:rPr>
              <a:t>(multiuser, multitasking) kao što je UNIX i uslovno se mogu prihvatiti i MS Windows 2000/XP/2003 ukoliko obezbeđuju terminalske usluge.</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Klasifikacija prema nameni i načinu obrade poslova je na: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operativne sisteme opšte namene, operativne sisteme specijalne namene i sisteme sa grupnom obradom, interaktivni sistemi kao i kombinovani sistemi.</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Sistemi sa grupnom obradom predstavljaju način rada u kome korisnici predaju svoje poslove na izvršenje posredstvom ulaznih jedinica, pri čemu korisnik nema mogućnost komuniciranja sa svojim poslom.</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Interaktivni sistem karakteriše postojanje terminala za svakog korisnika, preko kojih korisnici zadaju zadatke i poslove i komuniciraju sa svojim poslovima.</a:t>
            </a:r>
          </a:p>
          <a:p>
            <a:pPr lvl="1" algn="just"/>
            <a:endPar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80928345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lnSpcReduction="10000"/>
          </a:bodyPr>
          <a:lstStyle/>
          <a:p>
            <a:pPr lvl="1" algn="just"/>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Kombinovane sisteme </a:t>
            </a:r>
            <a:r>
              <a:rPr lang="sr-Latn-RS" sz="2400" dirty="0" smtClean="0">
                <a:latin typeface="Tahoma" panose="020B0604030504040204" pitchFamily="34" charset="0"/>
                <a:ea typeface="Tahoma" panose="020B0604030504040204" pitchFamily="34" charset="0"/>
                <a:cs typeface="Tahoma" panose="020B0604030504040204" pitchFamily="34" charset="0"/>
              </a:rPr>
              <a:t>karakteriše mogućnost istovremenog obavljanja interaktivnih poslova i paketne obrade.</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Klasifikacija prema funkcionalnim osobinama računarskog sistema za koju su namenjeni, operativni sistemi se dele na: OS za velike računaske sisteme, OS za sisteme sa deljenim vremenom, OS za stone računare, OS za višeprocesorske sisteme, mrežni operativni sistemi, distribuirani sistemi i OS za upravljanje u realnom vremenu.</a:t>
            </a:r>
          </a:p>
          <a:p>
            <a:pPr lvl="1" algn="just"/>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Operativni sistem za velike računarske sisteme </a:t>
            </a:r>
            <a:r>
              <a:rPr lang="sr-Latn-RS" sz="2400" dirty="0" smtClean="0">
                <a:latin typeface="Tahoma" panose="020B0604030504040204" pitchFamily="34" charset="0"/>
                <a:ea typeface="Tahoma" panose="020B0604030504040204" pitchFamily="34" charset="0"/>
                <a:cs typeface="Tahoma" panose="020B0604030504040204" pitchFamily="34" charset="0"/>
              </a:rPr>
              <a:t>funkcionisali preko konzole. Da bi operativni sistem mogao da funkcioniše, njegov osnovni deo mora da bude uvek u memoriji.</a:t>
            </a:r>
          </a:p>
          <a:p>
            <a:pPr lvl="1" algn="just"/>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Operativni sistemi za sisteme sa deljenjem vremena </a:t>
            </a:r>
            <a:r>
              <a:rPr lang="sr-Latn-RS" sz="2400" dirty="0" smtClean="0">
                <a:latin typeface="Tahoma" panose="020B0604030504040204" pitchFamily="34" charset="0"/>
                <a:ea typeface="Tahoma" panose="020B0604030504040204" pitchFamily="34" charset="0"/>
                <a:cs typeface="Tahoma" panose="020B0604030504040204" pitchFamily="34" charset="0"/>
              </a:rPr>
              <a:t>nastali su kao specijalna klasa velikih sistema u kojoj je svakom korisniku omogućena on-line komunikacija saojim poslom i operativnim sistemom.</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Operativni sistemi za stone računare su: DOS, MS Windows, Novell NetWare, UNIX, Linux.</a:t>
            </a:r>
          </a:p>
        </p:txBody>
      </p:sp>
    </p:spTree>
    <p:extLst>
      <p:ext uri="{BB962C8B-B14F-4D97-AF65-F5344CB8AC3E}">
        <p14:creationId xmlns:p14="http://schemas.microsoft.com/office/powerpoint/2010/main" val="22736779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8000"/>
          </a:xfrm>
        </p:spPr>
        <p:txBody>
          <a:bodyPr>
            <a:normAutofit/>
          </a:bodyPr>
          <a:lstStyle/>
          <a:p>
            <a:pPr marL="0" indent="0" algn="just">
              <a:buNone/>
            </a:pPr>
            <a:r>
              <a:rPr lang="sr-Latn-RS" dirty="0" smtClean="0">
                <a:latin typeface="Tahoma" panose="020B0604030504040204" pitchFamily="34" charset="0"/>
                <a:ea typeface="Tahoma" panose="020B0604030504040204" pitchFamily="34" charset="0"/>
                <a:cs typeface="Tahoma" panose="020B0604030504040204" pitchFamily="34" charset="0"/>
              </a:rPr>
              <a:t>-</a:t>
            </a:r>
            <a:r>
              <a:rPr lang="sr-Latn-RS" i="1" dirty="0" smtClean="0">
                <a:solidFill>
                  <a:srgbClr val="FFFF00"/>
                </a:solidFill>
                <a:latin typeface="Tahoma" panose="020B0604030504040204" pitchFamily="34" charset="0"/>
                <a:ea typeface="Tahoma" panose="020B0604030504040204" pitchFamily="34" charset="0"/>
                <a:cs typeface="Tahoma" panose="020B0604030504040204" pitchFamily="34" charset="0"/>
              </a:rPr>
              <a:t>teledemokratija</a:t>
            </a:r>
            <a:r>
              <a:rPr lang="sr-Latn-RS" dirty="0" smtClean="0">
                <a:latin typeface="Tahoma" panose="020B0604030504040204" pitchFamily="34" charset="0"/>
                <a:ea typeface="Tahoma" panose="020B0604030504040204" pitchFamily="34" charset="0"/>
                <a:cs typeface="Tahoma" panose="020B0604030504040204" pitchFamily="34" charset="0"/>
              </a:rPr>
              <a:t> (Teledemocraci)-sve veći deo administrativnih upravnih i birokratskih postupaka i odnosa između građana i vlasti moguće je realizovati posredovanjem savremenih informacionih tehnologija, bez fizičkog kontakta,</a:t>
            </a:r>
          </a:p>
          <a:p>
            <a:pPr marL="0" indent="0" algn="just">
              <a:buNone/>
            </a:pPr>
            <a:r>
              <a:rPr lang="sr-Latn-RS" dirty="0" smtClean="0">
                <a:latin typeface="Tahoma" panose="020B0604030504040204" pitchFamily="34" charset="0"/>
                <a:ea typeface="Tahoma" panose="020B0604030504040204" pitchFamily="34" charset="0"/>
                <a:cs typeface="Tahoma" panose="020B0604030504040204" pitchFamily="34" charset="0"/>
              </a:rPr>
              <a:t>-</a:t>
            </a:r>
            <a:r>
              <a:rPr lang="sr-Latn-RS" i="1" dirty="0" smtClean="0">
                <a:solidFill>
                  <a:srgbClr val="FFFF00"/>
                </a:solidFill>
                <a:latin typeface="Tahoma" panose="020B0604030504040204" pitchFamily="34" charset="0"/>
                <a:ea typeface="Tahoma" panose="020B0604030504040204" pitchFamily="34" charset="0"/>
                <a:cs typeface="Tahoma" panose="020B0604030504040204" pitchFamily="34" charset="0"/>
              </a:rPr>
              <a:t>virtuelna realnost </a:t>
            </a:r>
            <a:r>
              <a:rPr lang="sr-Latn-RS" dirty="0" smtClean="0">
                <a:latin typeface="Tahoma" panose="020B0604030504040204" pitchFamily="34" charset="0"/>
                <a:ea typeface="Tahoma" panose="020B0604030504040204" pitchFamily="34" charset="0"/>
                <a:cs typeface="Tahoma" panose="020B0604030504040204" pitchFamily="34" charset="0"/>
              </a:rPr>
              <a:t>(Virtual reality)-sve je veći broj situacija u kojima pojedinci ostvaruju efikasnu komunikaciju sa drugim članovima tima, bez nužnog postojanja realnih sistema,</a:t>
            </a:r>
          </a:p>
          <a:p>
            <a:pPr marL="0" indent="0" algn="just">
              <a:buNone/>
            </a:pPr>
            <a:r>
              <a:rPr lang="sr-Latn-RS" dirty="0" smtClean="0">
                <a:latin typeface="Tahoma" panose="020B0604030504040204" pitchFamily="34" charset="0"/>
                <a:ea typeface="Tahoma" panose="020B0604030504040204" pitchFamily="34" charset="0"/>
                <a:cs typeface="Tahoma" panose="020B0604030504040204" pitchFamily="34" charset="0"/>
              </a:rPr>
              <a:t>-</a:t>
            </a:r>
            <a:r>
              <a:rPr lang="sr-Latn-RS" i="1" dirty="0" smtClean="0">
                <a:solidFill>
                  <a:srgbClr val="FFFF00"/>
                </a:solidFill>
                <a:latin typeface="Tahoma" panose="020B0604030504040204" pitchFamily="34" charset="0"/>
                <a:ea typeface="Tahoma" panose="020B0604030504040204" pitchFamily="34" charset="0"/>
                <a:cs typeface="Tahoma" panose="020B0604030504040204" pitchFamily="34" charset="0"/>
              </a:rPr>
              <a:t>upravljanje na daljinu </a:t>
            </a:r>
            <a:r>
              <a:rPr lang="sr-Latn-RS" dirty="0" smtClean="0">
                <a:latin typeface="Tahoma" panose="020B0604030504040204" pitchFamily="34" charset="0"/>
                <a:ea typeface="Tahoma" panose="020B0604030504040204" pitchFamily="34" charset="0"/>
                <a:cs typeface="Tahoma" panose="020B0604030504040204" pitchFamily="34" charset="0"/>
              </a:rPr>
              <a:t>(Telecontrol)-sve češće se upravljanje i kontrola procesa i sistema može ostvariti bez direktnog fizičkog kontakta ljudi i tehnologije, uz posredovanje informaciono-komunikacione tehnologije,</a:t>
            </a:r>
          </a:p>
          <a:p>
            <a:pPr marL="0" indent="0" algn="just">
              <a:buNone/>
            </a:pPr>
            <a:r>
              <a:rPr lang="sr-Latn-RS" dirty="0" smtClean="0">
                <a:latin typeface="Tahoma" panose="020B0604030504040204" pitchFamily="34" charset="0"/>
                <a:ea typeface="Tahoma" panose="020B0604030504040204" pitchFamily="34" charset="0"/>
                <a:cs typeface="Tahoma" panose="020B0604030504040204" pitchFamily="34" charset="0"/>
              </a:rPr>
              <a:t>-</a:t>
            </a:r>
            <a:r>
              <a:rPr lang="sr-Latn-RS" i="1" dirty="0" smtClean="0">
                <a:solidFill>
                  <a:srgbClr val="FFFF00"/>
                </a:solidFill>
                <a:latin typeface="Tahoma" panose="020B0604030504040204" pitchFamily="34" charset="0"/>
                <a:ea typeface="Tahoma" panose="020B0604030504040204" pitchFamily="34" charset="0"/>
                <a:cs typeface="Tahoma" panose="020B0604030504040204" pitchFamily="34" charset="0"/>
              </a:rPr>
              <a:t>rat na daljinu </a:t>
            </a:r>
            <a:r>
              <a:rPr lang="sr-Latn-RS" dirty="0" smtClean="0">
                <a:latin typeface="Tahoma" panose="020B0604030504040204" pitchFamily="34" charset="0"/>
                <a:ea typeface="Tahoma" panose="020B0604030504040204" pitchFamily="34" charset="0"/>
                <a:cs typeface="Tahoma" panose="020B0604030504040204" pitchFamily="34" charset="0"/>
              </a:rPr>
              <a:t>(Telewarfare)-moderne tehnologije omogućavaju vođenje ratovanja na daljinu.</a:t>
            </a:r>
          </a:p>
          <a:p>
            <a:pPr algn="just"/>
            <a:r>
              <a:rPr lang="sr-Latn-RS" dirty="0" smtClean="0">
                <a:latin typeface="Tahoma" panose="020B0604030504040204" pitchFamily="34" charset="0"/>
                <a:ea typeface="Tahoma" panose="020B0604030504040204" pitchFamily="34" charset="0"/>
                <a:cs typeface="Tahoma" panose="020B0604030504040204" pitchFamily="34" charset="0"/>
              </a:rPr>
              <a:t>Globalne komunikacije, elektronsko poslovanje i Internet razvijenom svetu donose sve više napretka, bogatstva, razvoja i demokratije.</a:t>
            </a:r>
          </a:p>
          <a:p>
            <a:pPr algn="just"/>
            <a:r>
              <a:rPr lang="sr-Latn-RS" i="1" dirty="0" smtClean="0">
                <a:solidFill>
                  <a:srgbClr val="FFFF00"/>
                </a:solidFill>
                <a:latin typeface="Tahoma" panose="020B0604030504040204" pitchFamily="34" charset="0"/>
                <a:ea typeface="Tahoma" panose="020B0604030504040204" pitchFamily="34" charset="0"/>
                <a:cs typeface="Tahoma" panose="020B0604030504040204" pitchFamily="34" charset="0"/>
              </a:rPr>
              <a:t>Informacione tehnologije postale su glavni i osnovni izvor poslovne uspešnosti.</a:t>
            </a:r>
          </a:p>
          <a:p>
            <a:pPr marL="0" indent="0" algn="just">
              <a:buNone/>
            </a:pPr>
            <a:endParaRPr lang="en-US" i="1" dirty="0">
              <a:solidFill>
                <a:srgbClr val="FFFF00"/>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66129989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fontScale="85000" lnSpcReduction="10000"/>
          </a:bodyPr>
          <a:lstStyle/>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Operativni sistemi za višeprocesorske sisteme su sistemi sa više procesora koji su čvrsto povezani zatvorenim komunikacionim linijama, a nalaze se u istom kućištu.</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Mrežni operativni sistemi, prema broju računara mogu se podeliti na: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stand-alone i mrežne operativne sisteme. </a:t>
            </a:r>
            <a:r>
              <a:rPr lang="sr-Latn-RS" sz="2400" dirty="0" smtClean="0">
                <a:latin typeface="Tahoma" panose="020B0604030504040204" pitchFamily="34" charset="0"/>
                <a:ea typeface="Tahoma" panose="020B0604030504040204" pitchFamily="34" charset="0"/>
                <a:cs typeface="Tahoma" panose="020B0604030504040204" pitchFamily="34" charset="0"/>
              </a:rPr>
              <a:t>U prvom slučaju se radi o operativnom sistemu koji upravlja samo jednim računarom, dok drugi tip ima mogućnost upravljanja sa više računara koji su povezani u računarsku mrežu.</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Računarska mreža je grupa računara koji mogu komunicirati međusobno, deliti resurse i periferije, kao i pristupati udaljenim računarima. Mrežni operativni sistem je softver koji to omogućava.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Dva su osnovna tipa mrežnog softvera: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peer-to-peer i client-server. </a:t>
            </a:r>
            <a:r>
              <a:rPr lang="sr-Latn-RS" sz="2400" dirty="0" smtClean="0">
                <a:latin typeface="Tahoma" panose="020B0604030504040204" pitchFamily="34" charset="0"/>
                <a:ea typeface="Tahoma" panose="020B0604030504040204" pitchFamily="34" charset="0"/>
                <a:cs typeface="Tahoma" panose="020B0604030504040204" pitchFamily="34" charset="0"/>
              </a:rPr>
              <a:t>Treći tip operativnog sistema koji se skoro pojavio je Java operativni sistem.</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Peer-to-peer mrežni operativni sistem omogućava korisnicima da dele resurse na njihovim računarima, kao i da pristupaju resursima s drugih računara koji su definisani kao deljivi, pri čemu svi računari imaju isti status.</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Kod Client-server modela mrežnog operativnog sistema, računari na kojima rade korisnicima obično se nazivaju radne stanice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workstations</a:t>
            </a:r>
            <a:r>
              <a:rPr lang="sr-Latn-RS" sz="2400" dirty="0" smtClean="0">
                <a:latin typeface="Tahoma" panose="020B0604030504040204" pitchFamily="34" charset="0"/>
                <a:ea typeface="Tahoma" panose="020B0604030504040204" pitchFamily="34" charset="0"/>
                <a:cs typeface="Tahoma" panose="020B0604030504040204" pitchFamily="34" charset="0"/>
              </a:rPr>
              <a:t>). Moćniji računar preuzima ulogu servera, što znači da se na njega instalira mrežni operativni sistem i većina aplikacija koje će se koristiti s radnih stanica.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Server omogućava usluge za radne stanice: skladištenje podataka, komunikacije prema štampačima, server softver za elektronsku poštu, deljenje aplikacija, datoteka, </a:t>
            </a:r>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backup</a:t>
            </a:r>
            <a:r>
              <a:rPr lang="sr-Latn-RS" sz="2400" dirty="0" smtClean="0">
                <a:latin typeface="Tahoma" panose="020B0604030504040204" pitchFamily="34" charset="0"/>
                <a:ea typeface="Tahoma" panose="020B0604030504040204" pitchFamily="34" charset="0"/>
                <a:cs typeface="Tahoma" panose="020B0604030504040204" pitchFamily="34" charset="0"/>
              </a:rPr>
              <a:t> servis itd.</a:t>
            </a:r>
          </a:p>
        </p:txBody>
      </p:sp>
    </p:spTree>
    <p:extLst>
      <p:ext uri="{BB962C8B-B14F-4D97-AF65-F5344CB8AC3E}">
        <p14:creationId xmlns:p14="http://schemas.microsoft.com/office/powerpoint/2010/main" val="151878091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a:bodyPr>
          <a:lstStyle/>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Distribuirani operativni sistemi predstavljaju varijantu operativnog sistema koji se koristi u mrežnom okruženju.</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Ovakav tip operativnog sistema upravlja hardverskim i softverskim resursima.</a:t>
            </a:r>
          </a:p>
          <a:p>
            <a:pPr lvl="1" algn="just"/>
            <a:r>
              <a:rPr lang="sr-Latn-RS" sz="2400" i="1" dirty="0" smtClean="0">
                <a:solidFill>
                  <a:srgbClr val="FFFF00"/>
                </a:solidFill>
                <a:latin typeface="Tahoma" panose="020B0604030504040204" pitchFamily="34" charset="0"/>
                <a:ea typeface="Tahoma" panose="020B0604030504040204" pitchFamily="34" charset="0"/>
                <a:cs typeface="Tahoma" panose="020B0604030504040204" pitchFamily="34" charset="0"/>
              </a:rPr>
              <a:t>Četri glavne prednosti distribuiranih sistema su: deljenje resursa, ubrzavanje izračunavanja, pouzdanost i komunikacije. </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Operativni sistemi za upravljanje u realnom vremenu spadaju u klasu specijalnih operativnih sistema. Glavna karakteristika ovih sistema je davanje odziva u propisanom vremenskom intervalu i precizno definisana vremenska ograničenja u kojima se moraju dogoditi odzivi.</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Upravljanje osnovnim resursima računarskog sistema obezbeđuje više funkcionalnih grupa programa namenjenih za: upravljanje procesorom, upravljanje memorijom, upravljanje ulazom i izlazom, upravljanje podacima, upravljanje sekundarnom memorijom, umrežavanje, zaštitu, korisnički interfejs.</a:t>
            </a:r>
          </a:p>
        </p:txBody>
      </p:sp>
    </p:spTree>
    <p:extLst>
      <p:ext uri="{BB962C8B-B14F-4D97-AF65-F5344CB8AC3E}">
        <p14:creationId xmlns:p14="http://schemas.microsoft.com/office/powerpoint/2010/main" val="176296601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a:bodyPr>
          <a:lstStyle/>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Koncepcije projektovanja operativnog sistema su: monolitna organizacija, slojevita organizacija i arhitektura mikrojezgra.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Ovaj sistem realizovan je kao skup procedura koje se po potrebi mogu međusobno pozivati, bez ikakvih ograničenja.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U slojevitoj organizaciji operativni sistem se deli na različite slojeve. Postojanje procesa isključivo je vezano za korisnički sloj.</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Aplikativni programi komuniciraju sa operativnim sistemom pomoću sistemskih poziva tj. preko operacija koje definiše OS. </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Sistemski pozivi obezbeđuju interfejs između programa koji se izvršava i operativnog sistema.</a:t>
            </a:r>
          </a:p>
          <a:p>
            <a:pPr lvl="1" algn="just"/>
            <a:r>
              <a:rPr lang="sr-Latn-RS" sz="2400" smtClean="0">
                <a:latin typeface="Tahoma" panose="020B0604030504040204" pitchFamily="34" charset="0"/>
                <a:ea typeface="Tahoma" panose="020B0604030504040204" pitchFamily="34" charset="0"/>
                <a:cs typeface="Tahoma" panose="020B0604030504040204" pitchFamily="34" charset="0"/>
              </a:rPr>
              <a:t>Arhitektura mikrojezgra je korisnički modul kod koga je međusobno komuniciranje slanjem poruka.</a:t>
            </a:r>
            <a:endParaRPr lang="sr-Latn-RS" sz="2400" dirty="0" smtClean="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6447178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a:bodyPr>
          <a:lstStyle/>
          <a:p>
            <a:pPr marL="457200" lvl="1" indent="0" algn="ctr">
              <a:buNone/>
            </a:pPr>
            <a:r>
              <a:rPr lang="sr-Latn-RS" sz="2400" b="1" dirty="0">
                <a:latin typeface="Tahoma" panose="020B0604030504040204" pitchFamily="34" charset="0"/>
                <a:ea typeface="Tahoma" panose="020B0604030504040204" pitchFamily="34" charset="0"/>
                <a:cs typeface="Tahoma" panose="020B0604030504040204" pitchFamily="34" charset="0"/>
              </a:rPr>
              <a:t>Operativni sistemi</a:t>
            </a:r>
          </a:p>
          <a:p>
            <a:pPr lvl="1" algn="just"/>
            <a:r>
              <a:rPr lang="sr-Latn-RS" sz="2400" dirty="0">
                <a:latin typeface="Tahoma" panose="020B0604030504040204" pitchFamily="34" charset="0"/>
                <a:ea typeface="Tahoma" panose="020B0604030504040204" pitchFamily="34" charset="0"/>
                <a:cs typeface="Tahoma" panose="020B0604030504040204" pitchFamily="34" charset="0"/>
              </a:rPr>
              <a:t>Operativni sistem predstavlja skup programa (programskih paketa i alata), upravlja radom računarskog sistema i čini ga funkcionalnom celinom.</a:t>
            </a:r>
          </a:p>
          <a:p>
            <a:pPr lvl="1" algn="just"/>
            <a:r>
              <a:rPr lang="sr-Latn-RS" sz="2400" dirty="0">
                <a:latin typeface="Tahoma" panose="020B0604030504040204" pitchFamily="34" charset="0"/>
                <a:ea typeface="Tahoma" panose="020B0604030504040204" pitchFamily="34" charset="0"/>
                <a:cs typeface="Tahoma" panose="020B0604030504040204" pitchFamily="34" charset="0"/>
              </a:rPr>
              <a:t>Osnovne funkcije operativnog sistema su: upravljanje perifernim jedinicama, upravljanje memorijom, upravljanje procesorom u računaru, upravlja podacima i programima i kontrolnim funkcijama.</a:t>
            </a:r>
          </a:p>
          <a:p>
            <a:pPr lvl="1" algn="just"/>
            <a:r>
              <a:rPr lang="sr-Latn-RS" sz="2400" dirty="0">
                <a:latin typeface="Tahoma" panose="020B0604030504040204" pitchFamily="34" charset="0"/>
                <a:ea typeface="Tahoma" panose="020B0604030504040204" pitchFamily="34" charset="0"/>
                <a:cs typeface="Tahoma" panose="020B0604030504040204" pitchFamily="34" charset="0"/>
              </a:rPr>
              <a:t>Da bi funkcionisao operativni sistem postoje programski moduli: </a:t>
            </a:r>
            <a:r>
              <a:rPr lang="sr-Latn-RS" sz="2400" b="1" dirty="0">
                <a:solidFill>
                  <a:srgbClr val="FFFF00"/>
                </a:solidFill>
                <a:latin typeface="Tahoma" panose="020B0604030504040204" pitchFamily="34" charset="0"/>
                <a:ea typeface="Tahoma" panose="020B0604030504040204" pitchFamily="34" charset="0"/>
                <a:cs typeface="Tahoma" panose="020B0604030504040204" pitchFamily="34" charset="0"/>
              </a:rPr>
              <a:t>supervizor</a:t>
            </a:r>
            <a:r>
              <a:rPr lang="sr-Latn-RS" sz="2400" dirty="0">
                <a:latin typeface="Tahoma" panose="020B0604030504040204" pitchFamily="34" charset="0"/>
                <a:ea typeface="Tahoma" panose="020B0604030504040204" pitchFamily="34" charset="0"/>
                <a:cs typeface="Tahoma" panose="020B0604030504040204" pitchFamily="34" charset="0"/>
              </a:rPr>
              <a:t>-centralni i hijerarhijski najvažniji modul koji je stalno prisutan u operativnoj memoriji računara. Osnovna namena supervizora je sprovođenje i kontrola svih onih procedura kojima se postiže optimizacija funkcionisanja operativnog sistema.</a:t>
            </a:r>
          </a:p>
          <a:p>
            <a:pPr lvl="1" algn="just"/>
            <a:r>
              <a:rPr lang="sr-Latn-RS" sz="2400" dirty="0">
                <a:latin typeface="Tahoma" panose="020B0604030504040204" pitchFamily="34" charset="0"/>
                <a:ea typeface="Tahoma" panose="020B0604030504040204" pitchFamily="34" charset="0"/>
                <a:cs typeface="Tahoma" panose="020B0604030504040204" pitchFamily="34" charset="0"/>
              </a:rPr>
              <a:t>Spesifični zadaci supervizora su upravljanje memorijom, procesorom i periferijom, planiranje redosleda rada programa, prekidanje rada kompjuterskog sistema.</a:t>
            </a:r>
          </a:p>
          <a:p>
            <a:pPr lvl="1" algn="just"/>
            <a:r>
              <a:rPr lang="sr-Latn-RS" sz="2400" b="1" dirty="0" smtClean="0">
                <a:solidFill>
                  <a:srgbClr val="FFFF00"/>
                </a:solidFill>
                <a:latin typeface="Tahoma" panose="020B0604030504040204" pitchFamily="34" charset="0"/>
                <a:ea typeface="Tahoma" panose="020B0604030504040204" pitchFamily="34" charset="0"/>
                <a:cs typeface="Tahoma" panose="020B0604030504040204" pitchFamily="34" charset="0"/>
              </a:rPr>
              <a:t>IOCS (Input/Output Control System)- </a:t>
            </a:r>
            <a:r>
              <a:rPr lang="sr-Latn-RS" sz="2400" dirty="0" smtClean="0">
                <a:latin typeface="Tahoma" panose="020B0604030504040204" pitchFamily="34" charset="0"/>
                <a:ea typeface="Tahoma" panose="020B0604030504040204" pitchFamily="34" charset="0"/>
                <a:cs typeface="Tahoma" panose="020B0604030504040204" pitchFamily="34" charset="0"/>
              </a:rPr>
              <a:t>modul koji upravlja radom ulazno-izlaznih jedinica, u smislu pokretanja završetka prenosa podataka ili programa.</a:t>
            </a:r>
          </a:p>
        </p:txBody>
      </p:sp>
    </p:spTree>
    <p:extLst>
      <p:ext uri="{BB962C8B-B14F-4D97-AF65-F5344CB8AC3E}">
        <p14:creationId xmlns:p14="http://schemas.microsoft.com/office/powerpoint/2010/main" val="118251740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lnSpcReduction="10000"/>
          </a:bodyPr>
          <a:lstStyle/>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Interpreter komandnog jezika-pretvara zahteve korisnika u aktivnosti operativnog sistema. Operativni sistem ima sopstveni jezik (komandni), pomoću koga korisnici i programeri definišu svoje zahteve.</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U najčešće komande ubrajaju se: listanje datoteka, formatiranje diskova, kopiranje programa i brisanje datoteka.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Naime, interpreter komandnog jezika konvertuje komande u mašinski jezik računara.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Operativni sistem obavlja poslove i zadatke uporedo sa dva aspekta: </a:t>
            </a:r>
            <a:r>
              <a:rPr lang="sr-Latn-RS" sz="2400" b="1" dirty="0" smtClean="0">
                <a:solidFill>
                  <a:srgbClr val="FFFF00"/>
                </a:solidFill>
                <a:latin typeface="Tahoma" panose="020B0604030504040204" pitchFamily="34" charset="0"/>
                <a:ea typeface="Tahoma" panose="020B0604030504040204" pitchFamily="34" charset="0"/>
                <a:cs typeface="Tahoma" panose="020B0604030504040204" pitchFamily="34" charset="0"/>
              </a:rPr>
              <a:t>sa aspekta izvršavanja pojedinačnih zadataka i sa aspekta obezbeđivanja funkcionalnosti sistema kao celine. </a:t>
            </a:r>
            <a:endParaRPr lang="sr-Latn-RS" sz="2400" dirty="0" smtClean="0">
              <a:latin typeface="Tahoma" panose="020B0604030504040204" pitchFamily="34" charset="0"/>
              <a:ea typeface="Tahoma" panose="020B0604030504040204" pitchFamily="34" charset="0"/>
              <a:cs typeface="Tahoma" panose="020B0604030504040204" pitchFamily="34" charset="0"/>
            </a:endParaRP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Pojedinačne obrade odnose se na čitanje upravljačkih naredbi vezanih za kontrolu obrade podataka, raspoređivanje memorijskih lokacija za pojedine radnje, ispunjavanje zahteva dinamičke realokacije memorije, obezbeđivanje izvođenja input/output operacija tokom rada programa, uvođenje programa i davanje inicijative za izvršenje programa i za obezbeđenje završetka obrade podataka.</a:t>
            </a:r>
          </a:p>
        </p:txBody>
      </p:sp>
    </p:spTree>
    <p:extLst>
      <p:ext uri="{BB962C8B-B14F-4D97-AF65-F5344CB8AC3E}">
        <p14:creationId xmlns:p14="http://schemas.microsoft.com/office/powerpoint/2010/main" val="25310619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lnSpcReduction="10000"/>
          </a:bodyPr>
          <a:lstStyle/>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Aktivnosti koje se odnose na funkcionalnost sistema operativnog sistema posmatramo kroz: dodeljivanje centralnog procesora programima obrade, dodeljivanjem memorije programima obrade, čitanje programa za izvršenje, dodeljivanje ulazno/izlaznih jedinica programima obrade, izvršavanje input/output operacija.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Razvoj operativnih sistema uglavnom je pratio razvoj hardvera.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Programi operativnog sistema, prema vrsti resursa kojima upravljaju mogu biti: programi za upravljanje memorijom, programi za upravljanje procesorima, programima za upravljanje perifernim uređajima i programima za upravljanje podacima.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Uslužni sistemski softver čine: razvojni softver, sistem za upravljanje bazom podataka i servisni programi.</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Softver i njegova struktura određeni su namenom računara. Postoje gotovi softveri koje su razvile softverske firme i aplikacioni softveri koje najčešće razvija sam korisnik računara za svoje potrebe.</a:t>
            </a:r>
          </a:p>
        </p:txBody>
      </p:sp>
    </p:spTree>
    <p:extLst>
      <p:ext uri="{BB962C8B-B14F-4D97-AF65-F5344CB8AC3E}">
        <p14:creationId xmlns:p14="http://schemas.microsoft.com/office/powerpoint/2010/main" val="242984132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a:bodyPr>
          <a:lstStyle/>
          <a:p>
            <a:pPr marL="457200" lvl="1" indent="0" algn="ctr">
              <a:buNone/>
            </a:pPr>
            <a:r>
              <a:rPr lang="sr-Latn-RS" sz="2400" b="1" dirty="0" smtClean="0">
                <a:latin typeface="Tahoma" panose="020B0604030504040204" pitchFamily="34" charset="0"/>
                <a:ea typeface="Tahoma" panose="020B0604030504040204" pitchFamily="34" charset="0"/>
                <a:cs typeface="Tahoma" panose="020B0604030504040204" pitchFamily="34" charset="0"/>
              </a:rPr>
              <a:t>Karakteristike operativnih sistema za pojedine tipove obrade</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Ideja o višeprogramskoj obradi uslovila je razvoj operativnih sistema. Prvi put ova ideja je primenjena u operativnom sistemu koji je rađen za mašinu „ATLAS“ i on prestavlja osnovu savremenih operativnih sistema.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Operativni sistemi mogu biti: operativni sistemi koji dopuštaju neposredan pristup elektronskom računaru, bez posredstva operatera i operativni sistemi koji predstavljaju postojanje operatera između korisnika i računara.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Prva grupa operativnih sistema odnosi se na sisteme koji omogućavaju neposredno komuniciranje između korisnika i računara i time-sharing.</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U drugu grupu ubrajaju se sistemi za paketnu obradu.</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Kod sekvencijalne-paketne obrade svi resursi računara stoje na raspolaganju programu koji se obrađuje. Sledeći program može otpočeti tek kad se potpuno završi prethodni.</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Programi se kod sekvencijalne obrade izvršavaju po redosledu njihovog pristizanja.</a:t>
            </a:r>
          </a:p>
        </p:txBody>
      </p:sp>
    </p:spTree>
    <p:extLst>
      <p:ext uri="{BB962C8B-B14F-4D97-AF65-F5344CB8AC3E}">
        <p14:creationId xmlns:p14="http://schemas.microsoft.com/office/powerpoint/2010/main" val="170569190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lnSpcReduction="10000"/>
          </a:bodyPr>
          <a:lstStyle/>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Sistemi sa vremenskom raspodelom (time-sharing) funkcionišu korišćenjem resursa sistema čovek-računar pri rešavanju problema. U prethodnim sistemima često dolazi do neracionalnog trošenja čovekovog radnog vremena. </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Ovi sistemi omogućuju da se veliki broj korisnika istovremeno uključi preko svojih terminalnih uređaja u sistem za obradu podataka i da istovremeno izvršava obradu svojih programa.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Programi korisnika skladište se u operativnu ili spoljnu memoriju, dok se njihova obrada vrši planiranim vremenskim intervalima.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Multiprogramiranje predstavlja takvu organizaciju i korišćenje računara uz istovremenu upotrebu više programa. </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Periferni uređaji su nezavisni od centralne jedinice koja samo inicira njihov rad.</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Prioriteti programa, kod ovog sistema odnose se na redosled obrade u centralnoj jedinici.</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Pri prekidu programa, čija je obrada u toku, vrši se memorisanje stanja u kome je nastupio prekid.</a:t>
            </a:r>
          </a:p>
        </p:txBody>
      </p:sp>
    </p:spTree>
    <p:extLst>
      <p:ext uri="{BB962C8B-B14F-4D97-AF65-F5344CB8AC3E}">
        <p14:creationId xmlns:p14="http://schemas.microsoft.com/office/powerpoint/2010/main" val="2806256872"/>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a:bodyPr>
          <a:lstStyle/>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Rad u realnom vremenu (real time) omogućuje uređajima za obradu podataka prijem podataka iz sistema u najkraćem vremenu, da ih obrade i da rezultate uvrste u objekat upravljanja. Od sistema se traži da vreme odgovora bude što kraće.</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Metode rada u realnom vremenu najčešće se kombinuju sa metodama vremenske raspodele i multiprogramiranja.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Simultana obrada (multiprocessing) podrazumeva korišćenje više međusobno povezanih procesora (CPU).</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Multiprocesorski rad najčešći je u radu poslovnih sistema zbog mogućnosti paralelnog procesiranja i podele posla između više procesora kao i snižavanja cena mikroprocesora.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Obrada podataka na daljinu obavlja se telekomunikacionim sistemom preko: javnih telefonskih linija, iznajmljenim telefonskim linijama, teleprinterima i radio mostovima.</a:t>
            </a:r>
          </a:p>
        </p:txBody>
      </p:sp>
    </p:spTree>
    <p:extLst>
      <p:ext uri="{BB962C8B-B14F-4D97-AF65-F5344CB8AC3E}">
        <p14:creationId xmlns:p14="http://schemas.microsoft.com/office/powerpoint/2010/main" val="244389226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fontScale="92500" lnSpcReduction="10000"/>
          </a:bodyPr>
          <a:lstStyle/>
          <a:p>
            <a:pPr lvl="1" algn="just"/>
            <a:r>
              <a:rPr lang="sr-Latn-RS" sz="2400" b="1" dirty="0" smtClean="0">
                <a:solidFill>
                  <a:srgbClr val="FFFF00"/>
                </a:solidFill>
                <a:latin typeface="Tahoma" panose="020B0604030504040204" pitchFamily="34" charset="0"/>
                <a:ea typeface="Tahoma" panose="020B0604030504040204" pitchFamily="34" charset="0"/>
                <a:cs typeface="Tahoma" panose="020B0604030504040204" pitchFamily="34" charset="0"/>
              </a:rPr>
              <a:t>Prikupljanje podataka </a:t>
            </a:r>
            <a:r>
              <a:rPr lang="sr-Latn-RS" sz="2400" dirty="0" smtClean="0">
                <a:latin typeface="Tahoma" panose="020B0604030504040204" pitchFamily="34" charset="0"/>
                <a:ea typeface="Tahoma" panose="020B0604030504040204" pitchFamily="34" charset="0"/>
                <a:cs typeface="Tahoma" panose="020B0604030504040204" pitchFamily="34" charset="0"/>
              </a:rPr>
              <a:t>obavlja se preuzimanjem iz originalnih dokumenata i tipkanjem, preko terminala i dostavljaju se centru za obradu podataka.</a:t>
            </a:r>
          </a:p>
          <a:p>
            <a:pPr lvl="1" algn="just"/>
            <a:r>
              <a:rPr lang="sr-Latn-RS" sz="2400" b="1" dirty="0" smtClean="0">
                <a:solidFill>
                  <a:srgbClr val="FFFF00"/>
                </a:solidFill>
                <a:latin typeface="Tahoma" panose="020B0604030504040204" pitchFamily="34" charset="0"/>
                <a:ea typeface="Tahoma" panose="020B0604030504040204" pitchFamily="34" charset="0"/>
                <a:cs typeface="Tahoma" panose="020B0604030504040204" pitchFamily="34" charset="0"/>
              </a:rPr>
              <a:t>Tok podataka </a:t>
            </a:r>
            <a:r>
              <a:rPr lang="sr-Latn-RS" sz="2400" dirty="0" smtClean="0">
                <a:latin typeface="Tahoma" panose="020B0604030504040204" pitchFamily="34" charset="0"/>
                <a:ea typeface="Tahoma" panose="020B0604030504040204" pitchFamily="34" charset="0"/>
                <a:cs typeface="Tahoma" panose="020B0604030504040204" pitchFamily="34" charset="0"/>
              </a:rPr>
              <a:t>je jednosmeran od dislociranih mesta do centra za obradu. Sistem decentralizovano prikuplja podatke, čime se izbegava manipulacija dokumentima, prepisivanje, gubljenje ili menjanje podataka.</a:t>
            </a:r>
          </a:p>
          <a:p>
            <a:pPr lvl="1" algn="just"/>
            <a:r>
              <a:rPr lang="sr-Latn-RS" sz="2400" b="1" dirty="0" smtClean="0">
                <a:solidFill>
                  <a:srgbClr val="FFFF00"/>
                </a:solidFill>
                <a:latin typeface="Tahoma" panose="020B0604030504040204" pitchFamily="34" charset="0"/>
                <a:ea typeface="Tahoma" panose="020B0604030504040204" pitchFamily="34" charset="0"/>
                <a:cs typeface="Tahoma" panose="020B0604030504040204" pitchFamily="34" charset="0"/>
              </a:rPr>
              <a:t>Raspodela podataka </a:t>
            </a:r>
            <a:r>
              <a:rPr lang="sr-Latn-RS" sz="2400" dirty="0" smtClean="0">
                <a:latin typeface="Tahoma" panose="020B0604030504040204" pitchFamily="34" charset="0"/>
                <a:ea typeface="Tahoma" panose="020B0604030504040204" pitchFamily="34" charset="0"/>
                <a:cs typeface="Tahoma" panose="020B0604030504040204" pitchFamily="34" charset="0"/>
              </a:rPr>
              <a:t>podrazumeva da se podaci nastali ili obrađeni u centru za obradu podataka dostave na jednoj ili više lokacija.</a:t>
            </a:r>
          </a:p>
          <a:p>
            <a:pPr lvl="1" algn="just"/>
            <a:r>
              <a:rPr lang="sr-Latn-RS" sz="2400" b="1" dirty="0" smtClean="0">
                <a:solidFill>
                  <a:srgbClr val="FFFF00"/>
                </a:solidFill>
                <a:latin typeface="Tahoma" panose="020B0604030504040204" pitchFamily="34" charset="0"/>
                <a:ea typeface="Tahoma" panose="020B0604030504040204" pitchFamily="34" charset="0"/>
                <a:cs typeface="Tahoma" panose="020B0604030504040204" pitchFamily="34" charset="0"/>
              </a:rPr>
              <a:t>Prenosom podataka </a:t>
            </a:r>
            <a:r>
              <a:rPr lang="sr-Latn-RS" sz="2400" dirty="0" smtClean="0">
                <a:latin typeface="Tahoma" panose="020B0604030504040204" pitchFamily="34" charset="0"/>
                <a:ea typeface="Tahoma" panose="020B0604030504040204" pitchFamily="34" charset="0"/>
                <a:cs typeface="Tahoma" panose="020B0604030504040204" pitchFamily="34" charset="0"/>
              </a:rPr>
              <a:t>omogućeno je međusobno komuniciranje i veoma brza razmena podataka između dva udaljena mesta.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Dakle, centar je samo prijemna jedinica koja privremeno pamti, dešifruje, prilagođava i šalje na jedno ili više mesta-terminala.</a:t>
            </a:r>
          </a:p>
          <a:p>
            <a:pPr lvl="1" algn="just"/>
            <a:r>
              <a:rPr lang="sr-Latn-RS" sz="2400" b="1" dirty="0" smtClean="0">
                <a:solidFill>
                  <a:srgbClr val="FFFF00"/>
                </a:solidFill>
                <a:latin typeface="Tahoma" panose="020B0604030504040204" pitchFamily="34" charset="0"/>
                <a:ea typeface="Tahoma" panose="020B0604030504040204" pitchFamily="34" charset="0"/>
                <a:cs typeface="Tahoma" panose="020B0604030504040204" pitchFamily="34" charset="0"/>
              </a:rPr>
              <a:t>Daljinskom obradom </a:t>
            </a:r>
            <a:r>
              <a:rPr lang="sr-Latn-RS" sz="2400" dirty="0" smtClean="0">
                <a:latin typeface="Tahoma" panose="020B0604030504040204" pitchFamily="34" charset="0"/>
                <a:ea typeface="Tahoma" panose="020B0604030504040204" pitchFamily="34" charset="0"/>
                <a:cs typeface="Tahoma" panose="020B0604030504040204" pitchFamily="34" charset="0"/>
              </a:rPr>
              <a:t>podataka ostvaruje se istovremeno prostorna i vremenska integracija između udaljenih delova organizacije. Ovde je pravac informacija dvosmeran.</a:t>
            </a:r>
          </a:p>
          <a:p>
            <a:pPr lvl="1" algn="just"/>
            <a:r>
              <a:rPr lang="sr-Latn-RS" sz="2400" b="1" dirty="0" smtClean="0">
                <a:solidFill>
                  <a:srgbClr val="FFFF00"/>
                </a:solidFill>
                <a:latin typeface="Tahoma" panose="020B0604030504040204" pitchFamily="34" charset="0"/>
                <a:ea typeface="Tahoma" panose="020B0604030504040204" pitchFamily="34" charset="0"/>
                <a:cs typeface="Tahoma" panose="020B0604030504040204" pitchFamily="34" charset="0"/>
              </a:rPr>
              <a:t>Efikasnost sistema </a:t>
            </a:r>
            <a:r>
              <a:rPr lang="sr-Latn-RS" sz="2400" dirty="0" smtClean="0">
                <a:latin typeface="Tahoma" panose="020B0604030504040204" pitchFamily="34" charset="0"/>
                <a:ea typeface="Tahoma" panose="020B0604030504040204" pitchFamily="34" charset="0"/>
                <a:cs typeface="Tahoma" panose="020B0604030504040204" pitchFamily="34" charset="0"/>
              </a:rPr>
              <a:t>je velika, što je i osnovni cilj izgradnje i primene telekomunikacione teleprocesne tehnike.</a:t>
            </a:r>
          </a:p>
          <a:p>
            <a:pPr lvl="1" algn="just"/>
            <a:r>
              <a:rPr lang="sr-Latn-RS" sz="2400" b="1" dirty="0" smtClean="0">
                <a:solidFill>
                  <a:srgbClr val="FFFF00"/>
                </a:solidFill>
                <a:latin typeface="Tahoma" panose="020B0604030504040204" pitchFamily="34" charset="0"/>
                <a:ea typeface="Tahoma" panose="020B0604030504040204" pitchFamily="34" charset="0"/>
                <a:cs typeface="Tahoma" panose="020B0604030504040204" pitchFamily="34" charset="0"/>
              </a:rPr>
              <a:t>Distribuirana obrada </a:t>
            </a:r>
            <a:r>
              <a:rPr lang="sr-Latn-RS" sz="2400" dirty="0" smtClean="0">
                <a:latin typeface="Tahoma" panose="020B0604030504040204" pitchFamily="34" charset="0"/>
                <a:ea typeface="Tahoma" panose="020B0604030504040204" pitchFamily="34" charset="0"/>
                <a:cs typeface="Tahoma" panose="020B0604030504040204" pitchFamily="34" charset="0"/>
              </a:rPr>
              <a:t>podataka podrazumeva slanje obrađenih podataka iz centra ka raznim korisnicima saglasno njihovim potrebama.</a:t>
            </a:r>
          </a:p>
        </p:txBody>
      </p:sp>
    </p:spTree>
    <p:extLst>
      <p:ext uri="{BB962C8B-B14F-4D97-AF65-F5344CB8AC3E}">
        <p14:creationId xmlns:p14="http://schemas.microsoft.com/office/powerpoint/2010/main" val="3506341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8000"/>
          </a:xfrm>
        </p:spPr>
        <p:txBody>
          <a:bodyPr>
            <a:normAutofit/>
          </a:bodyPr>
          <a:lstStyle/>
          <a:p>
            <a:pPr marL="0" indent="0" algn="ctr">
              <a:buNone/>
            </a:pPr>
            <a:r>
              <a:rPr lang="sr-Latn-RS" b="1" dirty="0" smtClean="0">
                <a:latin typeface="Tahoma" panose="020B0604030504040204" pitchFamily="34" charset="0"/>
                <a:ea typeface="Tahoma" panose="020B0604030504040204" pitchFamily="34" charset="0"/>
                <a:cs typeface="Tahoma" panose="020B0604030504040204" pitchFamily="34" charset="0"/>
              </a:rPr>
              <a:t>Nova ekonomija i ekonomija znanja</a:t>
            </a:r>
          </a:p>
          <a:p>
            <a:pPr algn="just"/>
            <a:r>
              <a:rPr lang="sr-Latn-RS" i="1" dirty="0" smtClean="0">
                <a:solidFill>
                  <a:srgbClr val="FFFF00"/>
                </a:solidFill>
                <a:latin typeface="Tahoma" panose="020B0604030504040204" pitchFamily="34" charset="0"/>
                <a:ea typeface="Tahoma" panose="020B0604030504040204" pitchFamily="34" charset="0"/>
                <a:cs typeface="Tahoma" panose="020B0604030504040204" pitchFamily="34" charset="0"/>
              </a:rPr>
              <a:t>Pojam nove ekonomije </a:t>
            </a:r>
            <a:r>
              <a:rPr lang="sr-Latn-RS" dirty="0" smtClean="0">
                <a:latin typeface="Tahoma" panose="020B0604030504040204" pitchFamily="34" charset="0"/>
                <a:ea typeface="Tahoma" panose="020B0604030504040204" pitchFamily="34" charset="0"/>
                <a:cs typeface="Tahoma" panose="020B0604030504040204" pitchFamily="34" charset="0"/>
              </a:rPr>
              <a:t>služi za označavanje novih proizvoda, usluga, tržišta i brzo rastućih sektora ekonomije koje se temelje na informacijskoj tehnologiji kao osnovnoj infrastrukturi poslovanja.</a:t>
            </a:r>
          </a:p>
          <a:p>
            <a:pPr algn="just"/>
            <a:r>
              <a:rPr lang="sr-Latn-RS" dirty="0" smtClean="0">
                <a:latin typeface="Tahoma" panose="020B0604030504040204" pitchFamily="34" charset="0"/>
                <a:ea typeface="Tahoma" panose="020B0604030504040204" pitchFamily="34" charset="0"/>
                <a:cs typeface="Tahoma" panose="020B0604030504040204" pitchFamily="34" charset="0"/>
              </a:rPr>
              <a:t>Opstanak i razvoj organizacija u uslovima ekonomije znanja zahteva promene našeg razmišljanja: </a:t>
            </a:r>
            <a:r>
              <a:rPr lang="sr-Latn-RS" i="1" dirty="0" smtClean="0">
                <a:solidFill>
                  <a:srgbClr val="FFFF00"/>
                </a:solidFill>
                <a:latin typeface="Tahoma" panose="020B0604030504040204" pitchFamily="34" charset="0"/>
                <a:ea typeface="Tahoma" panose="020B0604030504040204" pitchFamily="34" charset="0"/>
                <a:cs typeface="Tahoma" panose="020B0604030504040204" pitchFamily="34" charset="0"/>
              </a:rPr>
              <a:t>prelaz sa linearnog na sistematski način pristupa</a:t>
            </a:r>
            <a:r>
              <a:rPr lang="sr-Latn-RS" dirty="0" smtClean="0">
                <a:latin typeface="Tahoma" panose="020B0604030504040204" pitchFamily="34" charset="0"/>
                <a:ea typeface="Tahoma" panose="020B0604030504040204" pitchFamily="34" charset="0"/>
                <a:cs typeface="Tahoma" panose="020B0604030504040204" pitchFamily="34" charset="0"/>
              </a:rPr>
              <a:t>.</a:t>
            </a:r>
          </a:p>
          <a:p>
            <a:pPr algn="just"/>
            <a:r>
              <a:rPr lang="sr-Latn-RS" dirty="0" smtClean="0">
                <a:latin typeface="Tahoma" panose="020B0604030504040204" pitchFamily="34" charset="0"/>
                <a:ea typeface="Tahoma" panose="020B0604030504040204" pitchFamily="34" charset="0"/>
                <a:cs typeface="Tahoma" panose="020B0604030504040204" pitchFamily="34" charset="0"/>
              </a:rPr>
              <a:t>Nova organizacija ne oslanja se samo na informacije, već na posebnu kulturu, stil i način rada.</a:t>
            </a:r>
            <a:endParaRPr lang="en-US" dirty="0" smtClean="0">
              <a:latin typeface="Tahoma" panose="020B0604030504040204" pitchFamily="34" charset="0"/>
              <a:ea typeface="Tahoma" panose="020B0604030504040204" pitchFamily="34" charset="0"/>
              <a:cs typeface="Tahoma" panose="020B0604030504040204" pitchFamily="34" charset="0"/>
            </a:endParaRPr>
          </a:p>
          <a:p>
            <a:pPr algn="just"/>
            <a:r>
              <a:rPr lang="en-US" dirty="0" err="1" smtClean="0">
                <a:latin typeface="Tahoma" panose="020B0604030504040204" pitchFamily="34" charset="0"/>
                <a:ea typeface="Tahoma" panose="020B0604030504040204" pitchFamily="34" charset="0"/>
                <a:cs typeface="Tahoma" panose="020B0604030504040204" pitchFamily="34" charset="0"/>
              </a:rPr>
              <a:t>Savremena</a:t>
            </a:r>
            <a:r>
              <a:rPr lang="en-US" dirty="0" smtClean="0">
                <a:latin typeface="Tahoma" panose="020B0604030504040204" pitchFamily="34" charset="0"/>
                <a:ea typeface="Tahoma" panose="020B0604030504040204" pitchFamily="34" charset="0"/>
                <a:cs typeface="Tahoma" panose="020B0604030504040204" pitchFamily="34" charset="0"/>
              </a:rPr>
              <a:t> </a:t>
            </a:r>
            <a:r>
              <a:rPr lang="en-US" dirty="0" err="1" smtClean="0">
                <a:latin typeface="Tahoma" panose="020B0604030504040204" pitchFamily="34" charset="0"/>
                <a:ea typeface="Tahoma" panose="020B0604030504040204" pitchFamily="34" charset="0"/>
                <a:cs typeface="Tahoma" panose="020B0604030504040204" pitchFamily="34" charset="0"/>
              </a:rPr>
              <a:t>ekonomija</a:t>
            </a:r>
            <a:r>
              <a:rPr lang="en-US" dirty="0" smtClean="0">
                <a:latin typeface="Tahoma" panose="020B0604030504040204" pitchFamily="34" charset="0"/>
                <a:ea typeface="Tahoma" panose="020B0604030504040204" pitchFamily="34" charset="0"/>
                <a:cs typeface="Tahoma" panose="020B0604030504040204" pitchFamily="34" charset="0"/>
              </a:rPr>
              <a:t> </a:t>
            </a:r>
            <a:r>
              <a:rPr lang="en-US" dirty="0" err="1" smtClean="0">
                <a:latin typeface="Tahoma" panose="020B0604030504040204" pitchFamily="34" charset="0"/>
                <a:ea typeface="Tahoma" panose="020B0604030504040204" pitchFamily="34" charset="0"/>
                <a:cs typeface="Tahoma" panose="020B0604030504040204" pitchFamily="34" charset="0"/>
              </a:rPr>
              <a:t>podra</a:t>
            </a:r>
            <a:r>
              <a:rPr lang="sr-Latn-RS" dirty="0" smtClean="0">
                <a:latin typeface="Tahoma" panose="020B0604030504040204" pitchFamily="34" charset="0"/>
                <a:ea typeface="Tahoma" panose="020B0604030504040204" pitchFamily="34" charset="0"/>
                <a:cs typeface="Tahoma" panose="020B0604030504040204" pitchFamily="34" charset="0"/>
              </a:rPr>
              <a:t>z</a:t>
            </a:r>
            <a:r>
              <a:rPr lang="en-US" dirty="0" err="1" smtClean="0">
                <a:latin typeface="Tahoma" panose="020B0604030504040204" pitchFamily="34" charset="0"/>
                <a:ea typeface="Tahoma" panose="020B0604030504040204" pitchFamily="34" charset="0"/>
                <a:cs typeface="Tahoma" panose="020B0604030504040204" pitchFamily="34" charset="0"/>
              </a:rPr>
              <a:t>umeva</a:t>
            </a:r>
            <a:r>
              <a:rPr lang="en-US" dirty="0" smtClean="0">
                <a:latin typeface="Tahoma" panose="020B0604030504040204" pitchFamily="34" charset="0"/>
                <a:ea typeface="Tahoma" panose="020B0604030504040204" pitchFamily="34" charset="0"/>
                <a:cs typeface="Tahoma" panose="020B0604030504040204" pitchFamily="34" charset="0"/>
              </a:rPr>
              <a:t> </a:t>
            </a:r>
            <a:r>
              <a:rPr lang="en-US" dirty="0" err="1" smtClean="0">
                <a:latin typeface="Tahoma" panose="020B0604030504040204" pitchFamily="34" charset="0"/>
                <a:ea typeface="Tahoma" panose="020B0604030504040204" pitchFamily="34" charset="0"/>
                <a:cs typeface="Tahoma" panose="020B0604030504040204" pitchFamily="34" charset="0"/>
              </a:rPr>
              <a:t>neograni</a:t>
            </a:r>
            <a:r>
              <a:rPr lang="sr-Latn-RS" dirty="0" smtClean="0">
                <a:latin typeface="Tahoma" panose="020B0604030504040204" pitchFamily="34" charset="0"/>
                <a:ea typeface="Tahoma" panose="020B0604030504040204" pitchFamily="34" charset="0"/>
                <a:cs typeface="Tahoma" panose="020B0604030504040204" pitchFamily="34" charset="0"/>
              </a:rPr>
              <a:t>čen ekonomski prostor primenom računara povezanih u mrežu širom sveta. Kao posledica rada na globalnom tržištu i sve intezivnijeg umrežavanja računara formira se nova forma poslovanja, virtuelna organizacija i rad sa virtuelnim timovima u velikim poslovnim sistemima koji se preko računarskih mreža povezuju radi obavljanja poslovnih aktivnosti.</a:t>
            </a:r>
            <a:endParaRPr lang="en-US"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95312379"/>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a:bodyPr>
          <a:lstStyle/>
          <a:p>
            <a:pPr marL="457200" lvl="1" indent="0" algn="ctr">
              <a:buNone/>
            </a:pPr>
            <a:r>
              <a:rPr lang="sr-Latn-RS" sz="2400" b="1" dirty="0" smtClean="0">
                <a:latin typeface="Tahoma" panose="020B0604030504040204" pitchFamily="34" charset="0"/>
                <a:ea typeface="Tahoma" panose="020B0604030504040204" pitchFamily="34" charset="0"/>
                <a:cs typeface="Tahoma" panose="020B0604030504040204" pitchFamily="34" charset="0"/>
              </a:rPr>
              <a:t>Programski jezici</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Programski jezici nastali su zbog potrebe komunikacije između čoveka i računara. Programski jezici su po karakteru veštački i sastoje se iz niza unapred utvrđenih simbola.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Celokupan softver računarskog sistema, bez obzira da li sistematski ili aplikativni, sastoji se od niza instrukcija koje su napisane u nekom programskom jeziku. </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Programski jezik je sredstvo kojim se rešenje određenog problema, od apstraktne ideje programa preko algoritma, prevodi u skup instrukcija tj. programa. </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Postoje različiti pristupi u klasifikaciji programskih jezika: </a:t>
            </a:r>
            <a:r>
              <a:rPr lang="sr-Latn-RS" sz="2400" b="1" dirty="0" smtClean="0">
                <a:solidFill>
                  <a:srgbClr val="FFFF00"/>
                </a:solidFill>
                <a:latin typeface="Tahoma" panose="020B0604030504040204" pitchFamily="34" charset="0"/>
                <a:ea typeface="Tahoma" panose="020B0604030504040204" pitchFamily="34" charset="0"/>
                <a:cs typeface="Tahoma" panose="020B0604030504040204" pitchFamily="34" charset="0"/>
              </a:rPr>
              <a:t>mašinsko orijentisani jezici, asemblerski jezici, viši programski jezici, jezici četvrte generacije, objektivno orijentisani jezici, jezici veštačke inteligencije i prirodni jezici.</a:t>
            </a:r>
          </a:p>
          <a:p>
            <a:pPr lvl="1" algn="just"/>
            <a:r>
              <a:rPr lang="sr-Latn-RS" sz="2400" b="1" dirty="0" smtClean="0">
                <a:solidFill>
                  <a:srgbClr val="FFFF00"/>
                </a:solidFill>
                <a:latin typeface="Tahoma" panose="020B0604030504040204" pitchFamily="34" charset="0"/>
                <a:ea typeface="Tahoma" panose="020B0604030504040204" pitchFamily="34" charset="0"/>
                <a:cs typeface="Tahoma" panose="020B0604030504040204" pitchFamily="34" charset="0"/>
              </a:rPr>
              <a:t>Mašinsko orijentisani jezici </a:t>
            </a:r>
            <a:r>
              <a:rPr lang="sr-Latn-RS" sz="2400" dirty="0" smtClean="0">
                <a:latin typeface="Tahoma" panose="020B0604030504040204" pitchFamily="34" charset="0"/>
                <a:ea typeface="Tahoma" panose="020B0604030504040204" pitchFamily="34" charset="0"/>
                <a:cs typeface="Tahoma" panose="020B0604030504040204" pitchFamily="34" charset="0"/>
              </a:rPr>
              <a:t>predstavljaju najniži nivo programiranja. Procesor može direktno da izvršava isključivo programe napisane u mašinskom jeziku. Programi napisani u mašinskom jeziku su glomazni, monolitni i nepregledni.</a:t>
            </a:r>
          </a:p>
        </p:txBody>
      </p:sp>
    </p:spTree>
    <p:extLst>
      <p:ext uri="{BB962C8B-B14F-4D97-AF65-F5344CB8AC3E}">
        <p14:creationId xmlns:p14="http://schemas.microsoft.com/office/powerpoint/2010/main" val="1565748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fontScale="92500" lnSpcReduction="10000"/>
          </a:bodyPr>
          <a:lstStyle/>
          <a:p>
            <a:pPr lvl="1" algn="just"/>
            <a:r>
              <a:rPr lang="sr-Latn-RS" sz="2400" b="1" dirty="0" smtClean="0">
                <a:solidFill>
                  <a:srgbClr val="FFFF00"/>
                </a:solidFill>
                <a:latin typeface="Tahoma" panose="020B0604030504040204" pitchFamily="34" charset="0"/>
                <a:ea typeface="Tahoma" panose="020B0604030504040204" pitchFamily="34" charset="0"/>
                <a:cs typeface="Tahoma" panose="020B0604030504040204" pitchFamily="34" charset="0"/>
              </a:rPr>
              <a:t>Asemblerski jezici </a:t>
            </a:r>
            <a:r>
              <a:rPr lang="sr-Latn-RS" sz="2400" dirty="0" smtClean="0">
                <a:latin typeface="Tahoma" panose="020B0604030504040204" pitchFamily="34" charset="0"/>
                <a:ea typeface="Tahoma" panose="020B0604030504040204" pitchFamily="34" charset="0"/>
                <a:cs typeface="Tahoma" panose="020B0604030504040204" pitchFamily="34" charset="0"/>
              </a:rPr>
              <a:t>predstavljaju drugu generaciju programskih jezika i pripadaju jezicima mašinske orijentacije.</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U poređenju sa mašinskim, asemblerski jezici su pregledniji, razumljiviji i lakši za održavanje sa stanovišta programera.</a:t>
            </a:r>
          </a:p>
          <a:p>
            <a:pPr lvl="1" algn="just"/>
            <a:r>
              <a:rPr lang="sr-Latn-RS" sz="2400" b="1" dirty="0" smtClean="0">
                <a:solidFill>
                  <a:srgbClr val="FFFF00"/>
                </a:solidFill>
                <a:latin typeface="Tahoma" panose="020B0604030504040204" pitchFamily="34" charset="0"/>
                <a:ea typeface="Tahoma" panose="020B0604030504040204" pitchFamily="34" charset="0"/>
                <a:cs typeface="Tahoma" panose="020B0604030504040204" pitchFamily="34" charset="0"/>
              </a:rPr>
              <a:t>Viši programski jezici </a:t>
            </a:r>
            <a:r>
              <a:rPr lang="sr-Latn-RS" sz="2400" dirty="0" smtClean="0">
                <a:latin typeface="Tahoma" panose="020B0604030504040204" pitchFamily="34" charset="0"/>
                <a:ea typeface="Tahoma" panose="020B0604030504040204" pitchFamily="34" charset="0"/>
                <a:cs typeface="Tahoma" panose="020B0604030504040204" pitchFamily="34" charset="0"/>
              </a:rPr>
              <a:t>pripadaju trećoj generaciji programskih jezika i oni otklanjaju nedostatke mašinskih i asemblerskih jezika. Lakši su za programiranje i usmereni su na rešavanje određenih klasa problema. Oni su kompatibilni i nezavisni od mašine.</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Program napisam u višem programskom jeziku mora se najpre prevesti na mašinski jezik, a potom izvršiti. Prevođenjem se usporava obrada.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U više programske jezike ubrajaju se: </a:t>
            </a:r>
            <a:r>
              <a:rPr lang="sr-Latn-RS" sz="2400" b="1" dirty="0" smtClean="0">
                <a:solidFill>
                  <a:srgbClr val="FFFF00"/>
                </a:solidFill>
                <a:latin typeface="Tahoma" panose="020B0604030504040204" pitchFamily="34" charset="0"/>
                <a:ea typeface="Tahoma" panose="020B0604030504040204" pitchFamily="34" charset="0"/>
                <a:cs typeface="Tahoma" panose="020B0604030504040204" pitchFamily="34" charset="0"/>
              </a:rPr>
              <a:t>BASIC, FORTRAN, COBOL, PASCAL </a:t>
            </a:r>
            <a:r>
              <a:rPr lang="sr-Latn-RS" sz="2400" dirty="0" smtClean="0">
                <a:latin typeface="Tahoma" panose="020B0604030504040204" pitchFamily="34" charset="0"/>
                <a:ea typeface="Tahoma" panose="020B0604030504040204" pitchFamily="34" charset="0"/>
                <a:cs typeface="Tahoma" panose="020B0604030504040204" pitchFamily="34" charset="0"/>
              </a:rPr>
              <a:t>i drugi.</a:t>
            </a:r>
          </a:p>
          <a:p>
            <a:pPr lvl="1" algn="just"/>
            <a:r>
              <a:rPr lang="sr-Latn-RS" sz="2400" b="1" dirty="0" smtClean="0">
                <a:solidFill>
                  <a:srgbClr val="FFFF00"/>
                </a:solidFill>
                <a:latin typeface="Tahoma" panose="020B0604030504040204" pitchFamily="34" charset="0"/>
                <a:ea typeface="Tahoma" panose="020B0604030504040204" pitchFamily="34" charset="0"/>
                <a:cs typeface="Tahoma" panose="020B0604030504040204" pitchFamily="34" charset="0"/>
              </a:rPr>
              <a:t>COBOL</a:t>
            </a:r>
            <a:r>
              <a:rPr lang="sr-Latn-RS" sz="2400" dirty="0" smtClean="0">
                <a:latin typeface="Tahoma" panose="020B0604030504040204" pitchFamily="34" charset="0"/>
                <a:ea typeface="Tahoma" panose="020B0604030504040204" pitchFamily="34" charset="0"/>
                <a:cs typeface="Tahoma" panose="020B0604030504040204" pitchFamily="34" charset="0"/>
              </a:rPr>
              <a:t> je opšti poslovno orijentisani jezik koji je namenjen rešavanju problema iz domena upravljanja poslovnim sistemima.</a:t>
            </a:r>
          </a:p>
          <a:p>
            <a:pPr lvl="1" algn="just"/>
            <a:r>
              <a:rPr lang="sr-Latn-RS" sz="2400" b="1" dirty="0" smtClean="0">
                <a:solidFill>
                  <a:srgbClr val="FFFF00"/>
                </a:solidFill>
                <a:latin typeface="Tahoma" panose="020B0604030504040204" pitchFamily="34" charset="0"/>
                <a:ea typeface="Tahoma" panose="020B0604030504040204" pitchFamily="34" charset="0"/>
                <a:cs typeface="Tahoma" panose="020B0604030504040204" pitchFamily="34" charset="0"/>
              </a:rPr>
              <a:t>FORTRAN</a:t>
            </a:r>
            <a:r>
              <a:rPr lang="sr-Latn-RS" sz="2400" dirty="0" smtClean="0">
                <a:latin typeface="Tahoma" panose="020B0604030504040204" pitchFamily="34" charset="0"/>
                <a:ea typeface="Tahoma" panose="020B0604030504040204" pitchFamily="34" charset="0"/>
                <a:cs typeface="Tahoma" panose="020B0604030504040204" pitchFamily="34" charset="0"/>
              </a:rPr>
              <a:t> je projektovan za rešavanje numeričkih algoritama.</a:t>
            </a:r>
          </a:p>
          <a:p>
            <a:pPr lvl="1" algn="just"/>
            <a:r>
              <a:rPr lang="sr-Latn-RS" sz="2400" b="1" dirty="0" smtClean="0">
                <a:solidFill>
                  <a:srgbClr val="FFFF00"/>
                </a:solidFill>
                <a:latin typeface="Tahoma" panose="020B0604030504040204" pitchFamily="34" charset="0"/>
                <a:ea typeface="Tahoma" panose="020B0604030504040204" pitchFamily="34" charset="0"/>
                <a:cs typeface="Tahoma" panose="020B0604030504040204" pitchFamily="34" charset="0"/>
              </a:rPr>
              <a:t>BASIC</a:t>
            </a:r>
            <a:r>
              <a:rPr lang="sr-Latn-RS" sz="2400" dirty="0" smtClean="0">
                <a:latin typeface="Tahoma" panose="020B0604030504040204" pitchFamily="34" charset="0"/>
                <a:ea typeface="Tahoma" panose="020B0604030504040204" pitchFamily="34" charset="0"/>
                <a:cs typeface="Tahoma" panose="020B0604030504040204" pitchFamily="34" charset="0"/>
              </a:rPr>
              <a:t> je programski jezik koji je namenjen konceptu interaktivnog rada čoveka sa računarskim sistemom.</a:t>
            </a:r>
          </a:p>
          <a:p>
            <a:pPr lvl="1" algn="just"/>
            <a:r>
              <a:rPr lang="sr-Latn-RS" sz="2400" b="1" dirty="0" smtClean="0">
                <a:solidFill>
                  <a:srgbClr val="FFFF00"/>
                </a:solidFill>
                <a:latin typeface="Tahoma" panose="020B0604030504040204" pitchFamily="34" charset="0"/>
                <a:ea typeface="Tahoma" panose="020B0604030504040204" pitchFamily="34" charset="0"/>
                <a:cs typeface="Tahoma" panose="020B0604030504040204" pitchFamily="34" charset="0"/>
              </a:rPr>
              <a:t>PASKAL</a:t>
            </a:r>
            <a:r>
              <a:rPr lang="sr-Latn-RS" sz="2400" dirty="0" smtClean="0">
                <a:latin typeface="Tahoma" panose="020B0604030504040204" pitchFamily="34" charset="0"/>
                <a:ea typeface="Tahoma" panose="020B0604030504040204" pitchFamily="34" charset="0"/>
                <a:cs typeface="Tahoma" panose="020B0604030504040204" pitchFamily="34" charset="0"/>
              </a:rPr>
              <a:t> je programski jezik koji podržava koncept strukturnog programiranja.</a:t>
            </a:r>
          </a:p>
        </p:txBody>
      </p:sp>
    </p:spTree>
    <p:extLst>
      <p:ext uri="{BB962C8B-B14F-4D97-AF65-F5344CB8AC3E}">
        <p14:creationId xmlns:p14="http://schemas.microsoft.com/office/powerpoint/2010/main" val="3805576077"/>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lnSpcReduction="10000"/>
          </a:bodyPr>
          <a:lstStyle/>
          <a:p>
            <a:pPr lvl="1" algn="just"/>
            <a:r>
              <a:rPr lang="sr-Latn-RS" sz="2400" b="1" dirty="0" smtClean="0">
                <a:solidFill>
                  <a:srgbClr val="FFFF00"/>
                </a:solidFill>
                <a:latin typeface="Tahoma" panose="020B0604030504040204" pitchFamily="34" charset="0"/>
                <a:ea typeface="Tahoma" panose="020B0604030504040204" pitchFamily="34" charset="0"/>
                <a:cs typeface="Tahoma" panose="020B0604030504040204" pitchFamily="34" charset="0"/>
              </a:rPr>
              <a:t>Jezike četvrte generacije </a:t>
            </a:r>
            <a:r>
              <a:rPr lang="sr-Latn-RS" sz="2400" dirty="0" smtClean="0">
                <a:latin typeface="Tahoma" panose="020B0604030504040204" pitchFamily="34" charset="0"/>
                <a:ea typeface="Tahoma" panose="020B0604030504040204" pitchFamily="34" charset="0"/>
                <a:cs typeface="Tahoma" panose="020B0604030504040204" pitchFamily="34" charset="0"/>
              </a:rPr>
              <a:t>odlikuje efikasnija realizacija od tipičnih viših programskih jezika.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Najveći broj jezika četvrte generacije ima karakteristike neproceduralnih jezika, koji omogućavaju da programeri i korisnici specificiraju željene rezultate.</a:t>
            </a:r>
          </a:p>
          <a:p>
            <a:pPr lvl="1" algn="just"/>
            <a:r>
              <a:rPr lang="sr-Latn-RS" sz="2400" dirty="0" smtClean="0">
                <a:solidFill>
                  <a:srgbClr val="FFFF00"/>
                </a:solidFill>
                <a:latin typeface="Tahoma" panose="020B0604030504040204" pitchFamily="34" charset="0"/>
                <a:ea typeface="Tahoma" panose="020B0604030504040204" pitchFamily="34" charset="0"/>
                <a:cs typeface="Tahoma" panose="020B0604030504040204" pitchFamily="34" charset="0"/>
              </a:rPr>
              <a:t>Objektivno orijentisani jezici </a:t>
            </a:r>
            <a:r>
              <a:rPr lang="sr-Latn-RS" sz="2400" dirty="0" smtClean="0">
                <a:latin typeface="Tahoma" panose="020B0604030504040204" pitchFamily="34" charset="0"/>
                <a:ea typeface="Tahoma" panose="020B0604030504040204" pitchFamily="34" charset="0"/>
                <a:cs typeface="Tahoma" panose="020B0604030504040204" pitchFamily="34" charset="0"/>
              </a:rPr>
              <a:t>obezbeđuju jednostavno projektovanje kompleksnih sistema, preko pojedinačnih komponenti. Ovi jezici obezbeđuju bolje koncepte i alate za modelovanje, obuhvatajući objektivne tehnike, programske jezike, baze podataka i korisnički interfejs.</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Visual Basic pripada grupi vizuelnih jezika, Windows okruženja, grafičkog korisničkog interfejsa, obezbeđujući jednostavan razvoj Windows aplikacija.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HTML (Hypertext Markup Language) i Java su dva nova jezika programiranja koja se koriste za izgradnju multimedija Web sajtova Web baziranih aplikacija.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HTML predstavlja jezik za formatizovanje straničnog opisa, koji kreira hipertekst ili hipermedija dokumente.</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Java programski jezik zasnovan je na objektivno orijentisanom programiranju.</a:t>
            </a:r>
          </a:p>
          <a:p>
            <a:pPr lvl="1" algn="just"/>
            <a:endParaRPr lang="sr-Latn-RS" sz="2400" dirty="0" smtClean="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545687527"/>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fontScale="92500"/>
          </a:bodyPr>
          <a:lstStyle/>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Veštačka inteligencija je podoblast računarstva. Cilj istraživanja veštačke intelegencije je razvijanje programa (softvera), koji će računarima omogućiti inteligentno ponašanje.</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Sistemi veštačke inteligencije, zasnovani su na znanju, nisu još dostigli inteligentno rezonovanje, tako da se posmatraju kao konvencionalni programi koji koriste nove tehnike prezentovanja.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Najzapaženiji prestavnici jezika veštačke inteligencije su: </a:t>
            </a:r>
            <a:r>
              <a:rPr lang="sr-Latn-RS" sz="2400" dirty="0" smtClean="0">
                <a:solidFill>
                  <a:srgbClr val="FFFF00"/>
                </a:solidFill>
                <a:latin typeface="Tahoma" panose="020B0604030504040204" pitchFamily="34" charset="0"/>
                <a:ea typeface="Tahoma" panose="020B0604030504040204" pitchFamily="34" charset="0"/>
                <a:cs typeface="Tahoma" panose="020B0604030504040204" pitchFamily="34" charset="0"/>
              </a:rPr>
              <a:t>PROLOG i LISP.</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PROLOG obezbeđuje deklerativnost izražavanja, automatizovano traženje rešenja i intezivnu primenu rekurzije (vraćanje). PROLOG omogućuje da se neuspelo traženje rešenja zadatog problema ponovi na neki alternativni način.</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LISP (LISt Processing), programski jezik koji pripada klasi jezika za manipulisanje simbolima. Simboli u stvari predstavljaju objekte rešavane problemske oblasti.</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Ovi jezici imaju primenu u domenu simboličkog računanja, mašinske percepcije i zaključivanja, robotike i ekspertskih sistema.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Za sada ne postoje računari koji u potpunosti mogu da izvršavaju naredbe na prirodnom jeziku.</a:t>
            </a:r>
          </a:p>
          <a:p>
            <a:pPr lvl="1" algn="just"/>
            <a:endParaRPr lang="sr-Latn-RS" sz="2400" dirty="0" smtClean="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158225131"/>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a:bodyPr>
          <a:lstStyle/>
          <a:p>
            <a:pPr marL="457200" lvl="1" indent="0" algn="ctr">
              <a:buNone/>
            </a:pPr>
            <a:r>
              <a:rPr lang="sr-Latn-RS" sz="2400" b="1" dirty="0" smtClean="0">
                <a:latin typeface="Tahoma" panose="020B0604030504040204" pitchFamily="34" charset="0"/>
                <a:ea typeface="Tahoma" panose="020B0604030504040204" pitchFamily="34" charset="0"/>
                <a:cs typeface="Tahoma" panose="020B0604030504040204" pitchFamily="34" charset="0"/>
              </a:rPr>
              <a:t>Programiranje aplikacija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Program je niz naredbi koje se izvode tačno određenim redosledom s tačno određenim ciljom.</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Programe izrađuju programeri koristeći jedan od ponuđenih programskih jezika.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U zavisnosti od namene i problema koji se rešava aplikativni programi mogu imati više hiljada instrukcija. Program se razlaže na manje sastavne delove.</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Delovi programa koji predstavljaju određene logičke celine nazivaju se moduli. Svaki modul je funkcionalno povezan sa drugim modulima u programu.</a:t>
            </a:r>
            <a:endParaRPr lang="en-US" sz="2400" dirty="0" smtClean="0">
              <a:latin typeface="Tahoma" panose="020B0604030504040204" pitchFamily="34" charset="0"/>
              <a:ea typeface="Tahoma" panose="020B0604030504040204" pitchFamily="34" charset="0"/>
              <a:cs typeface="Tahoma" panose="020B0604030504040204" pitchFamily="34" charset="0"/>
            </a:endParaRP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Moduli omogućuju da se brže dođe do optimalne varijante programa i da se smanje troškovi eksploatacije.</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Svaki modul ima: funkciju-skup programskih instrukcija, vezu (interface) sa drugim uređajima i logiku-unutrašnju strukturu modula.</a:t>
            </a:r>
          </a:p>
        </p:txBody>
      </p:sp>
    </p:spTree>
    <p:extLst>
      <p:ext uri="{BB962C8B-B14F-4D97-AF65-F5344CB8AC3E}">
        <p14:creationId xmlns:p14="http://schemas.microsoft.com/office/powerpoint/2010/main" val="125141833"/>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a:bodyPr>
          <a:lstStyle/>
          <a:p>
            <a:pPr marL="457200" lvl="1" indent="0" algn="ctr">
              <a:buNone/>
            </a:pPr>
            <a:r>
              <a:rPr lang="sr-Latn-RS" sz="2400" b="1" dirty="0" smtClean="0">
                <a:latin typeface="Tahoma" panose="020B0604030504040204" pitchFamily="34" charset="0"/>
                <a:ea typeface="Tahoma" panose="020B0604030504040204" pitchFamily="34" charset="0"/>
                <a:cs typeface="Tahoma" panose="020B0604030504040204" pitchFamily="34" charset="0"/>
              </a:rPr>
              <a:t>Faze programiranja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Programiranje se deli na: </a:t>
            </a:r>
            <a:r>
              <a:rPr lang="sr-Latn-RS" sz="2400" dirty="0" smtClean="0">
                <a:solidFill>
                  <a:srgbClr val="FFFF00"/>
                </a:solidFill>
                <a:latin typeface="Tahoma" panose="020B0604030504040204" pitchFamily="34" charset="0"/>
                <a:ea typeface="Tahoma" panose="020B0604030504040204" pitchFamily="34" charset="0"/>
                <a:cs typeface="Tahoma" panose="020B0604030504040204" pitchFamily="34" charset="0"/>
              </a:rPr>
              <a:t>analizu i definisanje problema, izbor strategije i metoda programiranja, izradu algoritma, kodiranje, prevođenje i testiranje programa, dokumentovanje programa, korišćenje i održavanje programa</a:t>
            </a:r>
            <a:r>
              <a:rPr lang="sr-Latn-RS" sz="2400" dirty="0" smtClean="0">
                <a:latin typeface="Tahoma" panose="020B0604030504040204" pitchFamily="34" charset="0"/>
                <a:ea typeface="Tahoma" panose="020B0604030504040204" pitchFamily="34" charset="0"/>
                <a:cs typeface="Tahoma" panose="020B0604030504040204" pitchFamily="34" charset="0"/>
              </a:rPr>
              <a:t>.</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Analiza i definisanje problema predstavlja polazne aktivnosti na prikupljanje relevantnih podataka i definisanje eventualnih proširenja programa.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Ukoliko je predviđen program za više korisnika, potrebno je definisati lozinke kako bi se obezbedila efikasna zaštita podataka.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Primarna faza počinje nabavkom računara i projektovanjem računarskih mreža na lokalnom nivou i njihovo povezivanje u otvorene kompjuterske sisteme radi efikasnije razmene informacija. </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Administrator može korisnicima programa dodeliti samo mogućnost korišćenja podataka bez mogućnosti izmene ili brisanja.</a:t>
            </a:r>
          </a:p>
          <a:p>
            <a:pPr lvl="1" algn="just"/>
            <a:endParaRPr lang="sr-Latn-RS" sz="2400" dirty="0" smtClean="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266892353"/>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a:bodyPr>
          <a:lstStyle/>
          <a:p>
            <a:pPr marL="457200" lvl="1" indent="0" algn="ctr">
              <a:buNone/>
            </a:pPr>
            <a:r>
              <a:rPr lang="sr-Latn-RS" sz="2400" b="1" dirty="0" smtClean="0">
                <a:latin typeface="Tahoma" panose="020B0604030504040204" pitchFamily="34" charset="0"/>
                <a:ea typeface="Tahoma" panose="020B0604030504040204" pitchFamily="34" charset="0"/>
                <a:cs typeface="Tahoma" panose="020B0604030504040204" pitchFamily="34" charset="0"/>
              </a:rPr>
              <a:t>Izrada algoritma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Algoritam označava skup pravila koja vode rešenju nekog matematičkog problema.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U procesu programiranja algoritmom se definiše proces transformacije ulaznih veličina (podataka) u izlazne veličine (rezultate). </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Algoritmom se definišu metod (procedura) i redosled izvršavanja operacija. </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Algoritam se može rastaviti na module.</a:t>
            </a:r>
          </a:p>
          <a:p>
            <a:pPr lvl="1" algn="just"/>
            <a:r>
              <a:rPr lang="sr-Latn-RS" sz="2400" dirty="0" smtClean="0">
                <a:solidFill>
                  <a:srgbClr val="FFFF00"/>
                </a:solidFill>
                <a:latin typeface="Tahoma" panose="020B0604030504040204" pitchFamily="34" charset="0"/>
                <a:ea typeface="Tahoma" panose="020B0604030504040204" pitchFamily="34" charset="0"/>
                <a:cs typeface="Tahoma" panose="020B0604030504040204" pitchFamily="34" charset="0"/>
              </a:rPr>
              <a:t>Linijska struktura </a:t>
            </a:r>
            <a:r>
              <a:rPr lang="sr-Latn-RS" sz="2400" dirty="0" smtClean="0">
                <a:latin typeface="Tahoma" panose="020B0604030504040204" pitchFamily="34" charset="0"/>
                <a:ea typeface="Tahoma" panose="020B0604030504040204" pitchFamily="34" charset="0"/>
                <a:cs typeface="Tahoma" panose="020B0604030504040204" pitchFamily="34" charset="0"/>
              </a:rPr>
              <a:t>algoritma je karakteristična po tome što svaki modul odnosno algoritamski korak izvršava se samo jednom i to jedan iza drugog po utvrđenom rasporedu.</a:t>
            </a:r>
          </a:p>
          <a:p>
            <a:pPr lvl="1" algn="just"/>
            <a:r>
              <a:rPr lang="sr-Latn-RS" sz="2400" dirty="0" smtClean="0">
                <a:solidFill>
                  <a:srgbClr val="FFFF00"/>
                </a:solidFill>
                <a:latin typeface="Tahoma" panose="020B0604030504040204" pitchFamily="34" charset="0"/>
                <a:ea typeface="Tahoma" panose="020B0604030504040204" pitchFamily="34" charset="0"/>
                <a:cs typeface="Tahoma" panose="020B0604030504040204" pitchFamily="34" charset="0"/>
              </a:rPr>
              <a:t>Struktura sa podalgoritmima</a:t>
            </a:r>
            <a:r>
              <a:rPr lang="sr-Latn-RS" sz="2400" dirty="0" smtClean="0">
                <a:latin typeface="Tahoma" panose="020B0604030504040204" pitchFamily="34" charset="0"/>
                <a:ea typeface="Tahoma" panose="020B0604030504040204" pitchFamily="34" charset="0"/>
                <a:cs typeface="Tahoma" panose="020B0604030504040204" pitchFamily="34" charset="0"/>
              </a:rPr>
              <a:t> je složeniji oblik strukture. Prepoznatljiv je po redosledu koraka koji je definisan redosledom izvođenja njegovih modula i koji nije identičan sa baznim algoritmom.</a:t>
            </a:r>
          </a:p>
          <a:p>
            <a:pPr lvl="1" algn="just"/>
            <a:r>
              <a:rPr lang="sr-Latn-RS" sz="2400" dirty="0" smtClean="0">
                <a:solidFill>
                  <a:srgbClr val="FFFF00"/>
                </a:solidFill>
                <a:latin typeface="Tahoma" panose="020B0604030504040204" pitchFamily="34" charset="0"/>
                <a:ea typeface="Tahoma" panose="020B0604030504040204" pitchFamily="34" charset="0"/>
                <a:cs typeface="Tahoma" panose="020B0604030504040204" pitchFamily="34" charset="0"/>
              </a:rPr>
              <a:t>Struktura sa petljom </a:t>
            </a:r>
            <a:r>
              <a:rPr lang="sr-Latn-RS" sz="2400" dirty="0" smtClean="0">
                <a:latin typeface="Tahoma" panose="020B0604030504040204" pitchFamily="34" charset="0"/>
                <a:ea typeface="Tahoma" panose="020B0604030504040204" pitchFamily="34" charset="0"/>
                <a:cs typeface="Tahoma" panose="020B0604030504040204" pitchFamily="34" charset="0"/>
              </a:rPr>
              <a:t>je struktura koja se ponavlja i prepoznatljiva je po višestrukom ponavljanju jednog ili više koraka datog algoritma.</a:t>
            </a:r>
          </a:p>
        </p:txBody>
      </p:sp>
    </p:spTree>
    <p:extLst>
      <p:ext uri="{BB962C8B-B14F-4D97-AF65-F5344CB8AC3E}">
        <p14:creationId xmlns:p14="http://schemas.microsoft.com/office/powerpoint/2010/main" val="957275262"/>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a:bodyPr>
          <a:lstStyle/>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Složena struktura algoritma predstavlja kombinaciju svih napred navedenih struktura i koristi se za kompleksne probleme.</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Karakteristike algoritma su: </a:t>
            </a:r>
            <a:r>
              <a:rPr lang="sr-Latn-RS" sz="2400" dirty="0" smtClean="0">
                <a:solidFill>
                  <a:srgbClr val="FFFF00"/>
                </a:solidFill>
                <a:latin typeface="Tahoma" panose="020B0604030504040204" pitchFamily="34" charset="0"/>
                <a:ea typeface="Tahoma" panose="020B0604030504040204" pitchFamily="34" charset="0"/>
                <a:cs typeface="Tahoma" panose="020B0604030504040204" pitchFamily="34" charset="0"/>
              </a:rPr>
              <a:t>definisanost, determinisanost, masovnost i efikasnost.</a:t>
            </a:r>
          </a:p>
          <a:p>
            <a:pPr lvl="1" algn="just"/>
            <a:r>
              <a:rPr lang="sr-Latn-RS" sz="2400" dirty="0" smtClean="0">
                <a:solidFill>
                  <a:srgbClr val="FFFF00"/>
                </a:solidFill>
                <a:latin typeface="Tahoma" panose="020B0604030504040204" pitchFamily="34" charset="0"/>
                <a:ea typeface="Tahoma" panose="020B0604030504040204" pitchFamily="34" charset="0"/>
                <a:cs typeface="Tahoma" panose="020B0604030504040204" pitchFamily="34" charset="0"/>
              </a:rPr>
              <a:t>Definisanost</a:t>
            </a:r>
            <a:r>
              <a:rPr lang="sr-Latn-RS" sz="2400" dirty="0" smtClean="0">
                <a:latin typeface="Tahoma" panose="020B0604030504040204" pitchFamily="34" charset="0"/>
                <a:ea typeface="Tahoma" panose="020B0604030504040204" pitchFamily="34" charset="0"/>
                <a:cs typeface="Tahoma" panose="020B0604030504040204" pitchFamily="34" charset="0"/>
              </a:rPr>
              <a:t> podrazumeva redosled izvođenja algoritamskih koraka, kojima se ulaz transformiše u izlaz, bez ikakvih dvosmislenosti.</a:t>
            </a:r>
          </a:p>
          <a:p>
            <a:pPr lvl="1" algn="just"/>
            <a:r>
              <a:rPr lang="sr-Latn-RS" sz="2400" dirty="0" smtClean="0">
                <a:solidFill>
                  <a:srgbClr val="FFFF00"/>
                </a:solidFill>
                <a:latin typeface="Tahoma" panose="020B0604030504040204" pitchFamily="34" charset="0"/>
                <a:ea typeface="Tahoma" panose="020B0604030504040204" pitchFamily="34" charset="0"/>
                <a:cs typeface="Tahoma" panose="020B0604030504040204" pitchFamily="34" charset="0"/>
              </a:rPr>
              <a:t>Determinisanost</a:t>
            </a:r>
            <a:r>
              <a:rPr lang="sr-Latn-RS" sz="2400" dirty="0" smtClean="0">
                <a:latin typeface="Tahoma" panose="020B0604030504040204" pitchFamily="34" charset="0"/>
                <a:ea typeface="Tahoma" panose="020B0604030504040204" pitchFamily="34" charset="0"/>
                <a:cs typeface="Tahoma" panose="020B0604030504040204" pitchFamily="34" charset="0"/>
              </a:rPr>
              <a:t> predstavlja pretvaranje ulaza u izlaze kroz jednoznačne algoritamske korake sa diskretnim vremenskim intervalom za svoje izvođenje.</a:t>
            </a:r>
          </a:p>
          <a:p>
            <a:pPr lvl="1" algn="just"/>
            <a:r>
              <a:rPr lang="sr-Latn-RS" sz="2400" dirty="0" smtClean="0">
                <a:solidFill>
                  <a:srgbClr val="FFFF00"/>
                </a:solidFill>
                <a:latin typeface="Tahoma" panose="020B0604030504040204" pitchFamily="34" charset="0"/>
                <a:ea typeface="Tahoma" panose="020B0604030504040204" pitchFamily="34" charset="0"/>
                <a:cs typeface="Tahoma" panose="020B0604030504040204" pitchFamily="34" charset="0"/>
              </a:rPr>
              <a:t>Masovnost algoritma </a:t>
            </a:r>
            <a:r>
              <a:rPr lang="sr-Latn-RS" sz="2400" dirty="0" smtClean="0">
                <a:latin typeface="Tahoma" panose="020B0604030504040204" pitchFamily="34" charset="0"/>
                <a:ea typeface="Tahoma" panose="020B0604030504040204" pitchFamily="34" charset="0"/>
                <a:cs typeface="Tahoma" panose="020B0604030504040204" pitchFamily="34" charset="0"/>
              </a:rPr>
              <a:t>omogućuje da se algoritam može primeniti na što veći broj slučajeva.</a:t>
            </a:r>
          </a:p>
          <a:p>
            <a:pPr lvl="1" algn="just"/>
            <a:r>
              <a:rPr lang="sr-Latn-RS" sz="2400" dirty="0" smtClean="0">
                <a:solidFill>
                  <a:srgbClr val="FFFF00"/>
                </a:solidFill>
                <a:latin typeface="Tahoma" panose="020B0604030504040204" pitchFamily="34" charset="0"/>
                <a:ea typeface="Tahoma" panose="020B0604030504040204" pitchFamily="34" charset="0"/>
                <a:cs typeface="Tahoma" panose="020B0604030504040204" pitchFamily="34" charset="0"/>
              </a:rPr>
              <a:t>Efikasnost</a:t>
            </a:r>
            <a:r>
              <a:rPr lang="sr-Latn-RS" sz="2400" dirty="0" smtClean="0">
                <a:latin typeface="Tahoma" panose="020B0604030504040204" pitchFamily="34" charset="0"/>
                <a:ea typeface="Tahoma" panose="020B0604030504040204" pitchFamily="34" charset="0"/>
                <a:cs typeface="Tahoma" panose="020B0604030504040204" pitchFamily="34" charset="0"/>
              </a:rPr>
              <a:t> podrazumeva optimalno korišćenje memorijskih resursa, odnosno algoritam se kreira na način da sadrži najmanji potreban broj operacija koji dovode do rešenja.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Sastavni delovi algoritma su i programski dijagrami: </a:t>
            </a:r>
            <a:r>
              <a:rPr lang="sr-Latn-RS" sz="2400" dirty="0" smtClean="0">
                <a:solidFill>
                  <a:srgbClr val="FFFF00"/>
                </a:solidFill>
                <a:latin typeface="Tahoma" panose="020B0604030504040204" pitchFamily="34" charset="0"/>
                <a:ea typeface="Tahoma" panose="020B0604030504040204" pitchFamily="34" charset="0"/>
                <a:cs typeface="Tahoma" panose="020B0604030504040204" pitchFamily="34" charset="0"/>
              </a:rPr>
              <a:t>programski dijagram toka i programski blok dijagram.</a:t>
            </a:r>
          </a:p>
        </p:txBody>
      </p:sp>
    </p:spTree>
    <p:extLst>
      <p:ext uri="{BB962C8B-B14F-4D97-AF65-F5344CB8AC3E}">
        <p14:creationId xmlns:p14="http://schemas.microsoft.com/office/powerpoint/2010/main" val="1849892324"/>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lnSpcReduction="10000"/>
          </a:bodyPr>
          <a:lstStyle/>
          <a:p>
            <a:pPr lvl="1" algn="just"/>
            <a:r>
              <a:rPr lang="sr-Latn-RS" sz="2400" dirty="0" smtClean="0">
                <a:solidFill>
                  <a:srgbClr val="FFFF00"/>
                </a:solidFill>
                <a:latin typeface="Tahoma" panose="020B0604030504040204" pitchFamily="34" charset="0"/>
                <a:ea typeface="Tahoma" panose="020B0604030504040204" pitchFamily="34" charset="0"/>
                <a:cs typeface="Tahoma" panose="020B0604030504040204" pitchFamily="34" charset="0"/>
              </a:rPr>
              <a:t>Sistemski dijagram </a:t>
            </a:r>
            <a:r>
              <a:rPr lang="sr-Latn-RS" sz="2400" dirty="0" smtClean="0">
                <a:latin typeface="Tahoma" panose="020B0604030504040204" pitchFamily="34" charset="0"/>
                <a:ea typeface="Tahoma" panose="020B0604030504040204" pitchFamily="34" charset="0"/>
                <a:cs typeface="Tahoma" panose="020B0604030504040204" pitchFamily="34" charset="0"/>
              </a:rPr>
              <a:t>se koristi u fazi analize i definisanje problema za predstavljanje kompletnih procedura.</a:t>
            </a:r>
          </a:p>
          <a:p>
            <a:pPr lvl="1" algn="just"/>
            <a:r>
              <a:rPr lang="sr-Latn-RS" sz="2400" dirty="0" smtClean="0">
                <a:solidFill>
                  <a:srgbClr val="FFFF00"/>
                </a:solidFill>
                <a:latin typeface="Tahoma" panose="020B0604030504040204" pitchFamily="34" charset="0"/>
                <a:ea typeface="Tahoma" panose="020B0604030504040204" pitchFamily="34" charset="0"/>
                <a:cs typeface="Tahoma" panose="020B0604030504040204" pitchFamily="34" charset="0"/>
              </a:rPr>
              <a:t>Programski dijagram </a:t>
            </a:r>
            <a:r>
              <a:rPr lang="sr-Latn-RS" sz="2400" dirty="0" smtClean="0">
                <a:latin typeface="Tahoma" panose="020B0604030504040204" pitchFamily="34" charset="0"/>
                <a:ea typeface="Tahoma" panose="020B0604030504040204" pitchFamily="34" charset="0"/>
                <a:cs typeface="Tahoma" panose="020B0604030504040204" pitchFamily="34" charset="0"/>
              </a:rPr>
              <a:t>ima znatno užu i konkretnu namenu. On detaljno ilustruje sve module i to u skladu sa razvijenim algoritmom.</a:t>
            </a:r>
          </a:p>
          <a:p>
            <a:pPr lvl="1" algn="just"/>
            <a:r>
              <a:rPr lang="sr-Latn-RS" sz="2400" dirty="0" smtClean="0">
                <a:solidFill>
                  <a:srgbClr val="FFFF00"/>
                </a:solidFill>
                <a:latin typeface="Tahoma" panose="020B0604030504040204" pitchFamily="34" charset="0"/>
                <a:ea typeface="Tahoma" panose="020B0604030504040204" pitchFamily="34" charset="0"/>
                <a:cs typeface="Tahoma" panose="020B0604030504040204" pitchFamily="34" charset="0"/>
              </a:rPr>
              <a:t>Programski dijagram </a:t>
            </a:r>
            <a:r>
              <a:rPr lang="sr-Latn-RS" sz="2400" dirty="0" smtClean="0">
                <a:latin typeface="Tahoma" panose="020B0604030504040204" pitchFamily="34" charset="0"/>
                <a:ea typeface="Tahoma" panose="020B0604030504040204" pitchFamily="34" charset="0"/>
                <a:cs typeface="Tahoma" panose="020B0604030504040204" pitchFamily="34" charset="0"/>
              </a:rPr>
              <a:t>predstavlja aplikaciju algoritma na celinu programskog zadatka.</a:t>
            </a:r>
          </a:p>
          <a:p>
            <a:pPr lvl="1" algn="just"/>
            <a:r>
              <a:rPr lang="sr-Latn-RS" sz="2400" dirty="0" smtClean="0">
                <a:solidFill>
                  <a:srgbClr val="FFFF00"/>
                </a:solidFill>
                <a:latin typeface="Tahoma" panose="020B0604030504040204" pitchFamily="34" charset="0"/>
                <a:ea typeface="Tahoma" panose="020B0604030504040204" pitchFamily="34" charset="0"/>
                <a:cs typeface="Tahoma" panose="020B0604030504040204" pitchFamily="34" charset="0"/>
              </a:rPr>
              <a:t>Dokumentovanje programa </a:t>
            </a:r>
            <a:r>
              <a:rPr lang="sr-Latn-RS" sz="2400" dirty="0" smtClean="0">
                <a:latin typeface="Tahoma" panose="020B0604030504040204" pitchFamily="34" charset="0"/>
                <a:ea typeface="Tahoma" panose="020B0604030504040204" pitchFamily="34" charset="0"/>
                <a:cs typeface="Tahoma" panose="020B0604030504040204" pitchFamily="34" charset="0"/>
              </a:rPr>
              <a:t>je poslednja faza programiranja koja se posmatra kroz objašnjenje osnovnih postavki HIPO metoda. </a:t>
            </a:r>
            <a:r>
              <a:rPr lang="sr-Latn-RS" sz="2400" dirty="0" smtClean="0">
                <a:solidFill>
                  <a:srgbClr val="FFFF00"/>
                </a:solidFill>
                <a:latin typeface="Tahoma" panose="020B0604030504040204" pitchFamily="34" charset="0"/>
                <a:ea typeface="Tahoma" panose="020B0604030504040204" pitchFamily="34" charset="0"/>
                <a:cs typeface="Tahoma" panose="020B0604030504040204" pitchFamily="34" charset="0"/>
              </a:rPr>
              <a:t>Ciljevi HIPO metoda </a:t>
            </a:r>
            <a:r>
              <a:rPr lang="sr-Latn-RS" sz="2400" dirty="0" smtClean="0">
                <a:latin typeface="Tahoma" panose="020B0604030504040204" pitchFamily="34" charset="0"/>
                <a:ea typeface="Tahoma" panose="020B0604030504040204" pitchFamily="34" charset="0"/>
                <a:cs typeface="Tahoma" panose="020B0604030504040204" pitchFamily="34" charset="0"/>
              </a:rPr>
              <a:t>su: obezbediti dokumentovanost programa od ideje do eksploatacije, opisati strukturu i funkcije modula programa, opisati procese ulaza, izlaza i transformacije za svaki modul programa, obezbediti u celini opis dizajna programa pre i nakon kodiranja.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HIPO metod pomoću grafičkih sredstava obezbeđuje jednoznačno dokumentovanje i održavanje programa.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Eksploatacija i održavanje programa zavisi od prodaje i instalacije programa, obuke osoblja koje će koristiti izrađeni program, revizije projektovanog sistema i programa nakon uočenih nedostataka.</a:t>
            </a:r>
          </a:p>
        </p:txBody>
      </p:sp>
    </p:spTree>
    <p:extLst>
      <p:ext uri="{BB962C8B-B14F-4D97-AF65-F5344CB8AC3E}">
        <p14:creationId xmlns:p14="http://schemas.microsoft.com/office/powerpoint/2010/main" val="3678769573"/>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lnSpcReduction="10000"/>
          </a:bodyPr>
          <a:lstStyle/>
          <a:p>
            <a:pPr marL="457200" lvl="1" indent="0" algn="ctr">
              <a:buNone/>
            </a:pPr>
            <a:r>
              <a:rPr lang="sr-Latn-RS" sz="2400" b="1" dirty="0" smtClean="0">
                <a:latin typeface="Tahoma" panose="020B0604030504040204" pitchFamily="34" charset="0"/>
                <a:ea typeface="Tahoma" panose="020B0604030504040204" pitchFamily="34" charset="0"/>
                <a:cs typeface="Tahoma" panose="020B0604030504040204" pitchFamily="34" charset="0"/>
              </a:rPr>
              <a:t>Aplikativni softver</a:t>
            </a:r>
            <a:endParaRPr lang="en-US" sz="2400" b="1" dirty="0" smtClean="0">
              <a:latin typeface="Tahoma" panose="020B0604030504040204" pitchFamily="34" charset="0"/>
              <a:ea typeface="Tahoma" panose="020B0604030504040204" pitchFamily="34" charset="0"/>
              <a:cs typeface="Tahoma" panose="020B0604030504040204" pitchFamily="34" charset="0"/>
            </a:endParaRPr>
          </a:p>
          <a:p>
            <a:pPr lvl="1" algn="just"/>
            <a:r>
              <a:rPr lang="en-US" sz="2400" dirty="0" err="1" smtClean="0">
                <a:latin typeface="Tahoma" panose="020B0604030504040204" pitchFamily="34" charset="0"/>
                <a:ea typeface="Tahoma" panose="020B0604030504040204" pitchFamily="34" charset="0"/>
                <a:cs typeface="Tahoma" panose="020B0604030504040204" pitchFamily="34" charset="0"/>
              </a:rPr>
              <a:t>Aplikativni</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smtClean="0">
                <a:latin typeface="Tahoma" panose="020B0604030504040204" pitchFamily="34" charset="0"/>
                <a:ea typeface="Tahoma" panose="020B0604030504040204" pitchFamily="34" charset="0"/>
                <a:cs typeface="Tahoma" panose="020B0604030504040204" pitchFamily="34" charset="0"/>
              </a:rPr>
              <a:t>softver</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smtClean="0">
                <a:latin typeface="Tahoma" panose="020B0604030504040204" pitchFamily="34" charset="0"/>
                <a:ea typeface="Tahoma" panose="020B0604030504040204" pitchFamily="34" charset="0"/>
                <a:cs typeface="Tahoma" panose="020B0604030504040204" pitchFamily="34" charset="0"/>
              </a:rPr>
              <a:t>su</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smtClean="0">
                <a:latin typeface="Tahoma" panose="020B0604030504040204" pitchFamily="34" charset="0"/>
                <a:ea typeface="Tahoma" panose="020B0604030504040204" pitchFamily="34" charset="0"/>
                <a:cs typeface="Tahoma" panose="020B0604030504040204" pitchFamily="34" charset="0"/>
              </a:rPr>
              <a:t>programi</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smtClean="0">
                <a:latin typeface="Tahoma" panose="020B0604030504040204" pitchFamily="34" charset="0"/>
                <a:ea typeface="Tahoma" panose="020B0604030504040204" pitchFamily="34" charset="0"/>
                <a:cs typeface="Tahoma" panose="020B0604030504040204" pitchFamily="34" charset="0"/>
              </a:rPr>
              <a:t>koji</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smtClean="0">
                <a:latin typeface="Tahoma" panose="020B0604030504040204" pitchFamily="34" charset="0"/>
                <a:ea typeface="Tahoma" panose="020B0604030504040204" pitchFamily="34" charset="0"/>
                <a:cs typeface="Tahoma" panose="020B0604030504040204" pitchFamily="34" charset="0"/>
              </a:rPr>
              <a:t>korisniku</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smtClean="0">
                <a:latin typeface="Tahoma" panose="020B0604030504040204" pitchFamily="34" charset="0"/>
                <a:ea typeface="Tahoma" panose="020B0604030504040204" pitchFamily="34" charset="0"/>
                <a:cs typeface="Tahoma" panose="020B0604030504040204" pitchFamily="34" charset="0"/>
              </a:rPr>
              <a:t>omogu</a:t>
            </a:r>
            <a:r>
              <a:rPr lang="sr-Latn-RS" sz="2400" dirty="0" smtClean="0">
                <a:latin typeface="Tahoma" panose="020B0604030504040204" pitchFamily="34" charset="0"/>
                <a:ea typeface="Tahoma" panose="020B0604030504040204" pitchFamily="34" charset="0"/>
                <a:cs typeface="Tahoma" panose="020B0604030504040204" pitchFamily="34" charset="0"/>
              </a:rPr>
              <a:t>ć</a:t>
            </a:r>
            <a:r>
              <a:rPr lang="en-US" sz="2400" dirty="0" err="1" smtClean="0">
                <a:latin typeface="Tahoma" panose="020B0604030504040204" pitchFamily="34" charset="0"/>
                <a:ea typeface="Tahoma" panose="020B0604030504040204" pitchFamily="34" charset="0"/>
                <a:cs typeface="Tahoma" panose="020B0604030504040204" pitchFamily="34" charset="0"/>
              </a:rPr>
              <a:t>avaju</a:t>
            </a:r>
            <a:r>
              <a:rPr lang="en-US" sz="2400" dirty="0" smtClean="0">
                <a:latin typeface="Tahoma" panose="020B0604030504040204" pitchFamily="34" charset="0"/>
                <a:ea typeface="Tahoma" panose="020B0604030504040204" pitchFamily="34" charset="0"/>
                <a:cs typeface="Tahoma" panose="020B0604030504040204" pitchFamily="34" charset="0"/>
              </a:rPr>
              <a:t> da </a:t>
            </a:r>
            <a:r>
              <a:rPr lang="en-US" sz="2400" dirty="0" err="1">
                <a:latin typeface="Tahoma" panose="020B0604030504040204" pitchFamily="34" charset="0"/>
                <a:ea typeface="Tahoma" panose="020B0604030504040204" pitchFamily="34" charset="0"/>
                <a:cs typeface="Tahoma" panose="020B0604030504040204" pitchFamily="34" charset="0"/>
              </a:rPr>
              <a:t>njihovom</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primenom</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računaru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rešava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različite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probleme</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Drugim</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rečima</a:t>
            </a:r>
            <a:r>
              <a:rPr lang="en-US" sz="2400" dirty="0">
                <a:latin typeface="Tahoma" panose="020B0604030504040204" pitchFamily="34" charset="0"/>
                <a:ea typeface="Tahoma" panose="020B0604030504040204" pitchFamily="34" charset="0"/>
                <a:cs typeface="Tahoma" panose="020B0604030504040204" pitchFamily="34" charset="0"/>
              </a:rPr>
              <a:t>, to je </a:t>
            </a:r>
            <a:r>
              <a:rPr lang="en-US" sz="2400" dirty="0" err="1">
                <a:latin typeface="Tahoma" panose="020B0604030504040204" pitchFamily="34" charset="0"/>
                <a:ea typeface="Tahoma" panose="020B0604030504040204" pitchFamily="34" charset="0"/>
                <a:cs typeface="Tahoma" panose="020B0604030504040204" pitchFamily="34" charset="0"/>
              </a:rPr>
              <a:t>većina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programa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koje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upotrebljavaju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korisnici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računara</a:t>
            </a:r>
            <a:r>
              <a:rPr lang="en-US" sz="2400" dirty="0">
                <a:latin typeface="Tahoma" panose="020B0604030504040204" pitchFamily="34" charset="0"/>
                <a:ea typeface="Tahoma" panose="020B0604030504040204" pitchFamily="34" charset="0"/>
                <a:cs typeface="Tahoma" panose="020B0604030504040204" pitchFamily="34" charset="0"/>
              </a:rPr>
              <a:t>, a </a:t>
            </a:r>
            <a:r>
              <a:rPr lang="en-US" sz="2400" dirty="0" err="1">
                <a:latin typeface="Tahoma" panose="020B0604030504040204" pitchFamily="34" charset="0"/>
                <a:ea typeface="Tahoma" panose="020B0604030504040204" pitchFamily="34" charset="0"/>
                <a:cs typeface="Tahoma" panose="020B0604030504040204" pitchFamily="34" charset="0"/>
              </a:rPr>
              <a:t>nazivaju</a:t>
            </a:r>
            <a:r>
              <a:rPr lang="en-US" sz="2400" dirty="0">
                <a:latin typeface="Tahoma" panose="020B0604030504040204" pitchFamily="34" charset="0"/>
                <a:ea typeface="Tahoma" panose="020B0604030504040204" pitchFamily="34" charset="0"/>
                <a:cs typeface="Tahoma" panose="020B0604030504040204" pitchFamily="34" charset="0"/>
              </a:rPr>
              <a:t> se </a:t>
            </a:r>
            <a:r>
              <a:rPr lang="en-US" sz="2400" dirty="0" err="1">
                <a:latin typeface="Tahoma" panose="020B0604030504040204" pitchFamily="34" charset="0"/>
                <a:ea typeface="Tahoma" panose="020B0604030504040204" pitchFamily="34" charset="0"/>
                <a:cs typeface="Tahoma" panose="020B0604030504040204" pitchFamily="34" charset="0"/>
              </a:rPr>
              <a:t>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korisnički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softver</a:t>
            </a:r>
            <a:r>
              <a:rPr lang="en-US" sz="2400" dirty="0" smtClean="0">
                <a:latin typeface="Tahoma" panose="020B0604030504040204" pitchFamily="34" charset="0"/>
                <a:ea typeface="Tahoma" panose="020B0604030504040204" pitchFamily="34" charset="0"/>
                <a:cs typeface="Tahoma" panose="020B0604030504040204" pitchFamily="34" charset="0"/>
              </a:rPr>
              <a:t>. </a:t>
            </a:r>
          </a:p>
          <a:p>
            <a:pPr lvl="1" algn="just"/>
            <a:r>
              <a:rPr lang="en-US" sz="2400" dirty="0">
                <a:latin typeface="Tahoma" panose="020B0604030504040204" pitchFamily="34" charset="0"/>
                <a:ea typeface="Tahoma" panose="020B0604030504040204" pitchFamily="34" charset="0"/>
                <a:cs typeface="Tahoma" panose="020B0604030504040204" pitchFamily="34" charset="0"/>
              </a:rPr>
              <a:t>U </a:t>
            </a:r>
            <a:r>
              <a:rPr lang="en-US" sz="2400" dirty="0" err="1">
                <a:latin typeface="Tahoma" panose="020B0604030504040204" pitchFamily="34" charset="0"/>
                <a:ea typeface="Tahoma" panose="020B0604030504040204" pitchFamily="34" charset="0"/>
                <a:cs typeface="Tahoma" panose="020B0604030504040204" pitchFamily="34" charset="0"/>
              </a:rPr>
              <a:t>aplikativne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programe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spadaju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programi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obradu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teksta</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a:latin typeface="Tahoma" panose="020B0604030504040204" pitchFamily="34" charset="0"/>
                <a:ea typeface="Tahoma" panose="020B0604030504040204" pitchFamily="34" charset="0"/>
                <a:cs typeface="Tahoma" panose="020B0604030504040204" pitchFamily="34" charset="0"/>
              </a:rPr>
              <a:t>rad </a:t>
            </a:r>
            <a:r>
              <a:rPr lang="en-US" sz="2400" dirty="0" err="1">
                <a:latin typeface="Tahoma" panose="020B0604030504040204" pitchFamily="34" charset="0"/>
                <a:ea typeface="Tahoma" panose="020B0604030504040204" pitchFamily="34" charset="0"/>
                <a:cs typeface="Tahoma" panose="020B0604030504040204" pitchFamily="34" charset="0"/>
              </a:rPr>
              <a:t>sa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tabelama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crtanje</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a:latin typeface="Tahoma" panose="020B0604030504040204" pitchFamily="34" charset="0"/>
                <a:ea typeface="Tahoma" panose="020B0604030504040204" pitchFamily="34" charset="0"/>
                <a:cs typeface="Tahoma" panose="020B0604030504040204" pitchFamily="34" charset="0"/>
              </a:rPr>
              <a:t>rad </a:t>
            </a:r>
            <a:r>
              <a:rPr lang="en-US" sz="2400" dirty="0" err="1">
                <a:latin typeface="Tahoma" panose="020B0604030504040204" pitchFamily="34" charset="0"/>
                <a:ea typeface="Tahoma" panose="020B0604030504040204" pitchFamily="34" charset="0"/>
                <a:cs typeface="Tahoma" panose="020B0604030504040204" pitchFamily="34" charset="0"/>
              </a:rPr>
              <a:t>sa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bazama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podataka</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obradu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slika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animacija</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komponovanje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obradu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zvučnih</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zapisa</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proračune</a:t>
            </a:r>
            <a:r>
              <a:rPr lang="en-US" sz="2400" dirty="0">
                <a:latin typeface="Tahoma" panose="020B0604030504040204" pitchFamily="34" charset="0"/>
                <a:ea typeface="Tahoma" panose="020B0604030504040204" pitchFamily="34" charset="0"/>
                <a:cs typeface="Tahoma" panose="020B0604030504040204" pitchFamily="34" charset="0"/>
              </a:rPr>
              <a:t> u </a:t>
            </a:r>
            <a:r>
              <a:rPr lang="en-US" sz="2400" dirty="0" err="1">
                <a:latin typeface="Tahoma" panose="020B0604030504040204" pitchFamily="34" charset="0"/>
                <a:ea typeface="Tahoma" panose="020B0604030504040204" pitchFamily="34" charset="0"/>
                <a:cs typeface="Tahoma" panose="020B0604030504040204" pitchFamily="34" charset="0"/>
              </a:rPr>
              <a:t>nauci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tehnici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statistiku</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igre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a:t>
            </a:r>
            <a:r>
              <a:rPr lang="en-US" sz="2400" dirty="0">
                <a:latin typeface="Tahoma" panose="020B0604030504040204" pitchFamily="34" charset="0"/>
                <a:ea typeface="Tahoma" panose="020B0604030504040204" pitchFamily="34" charset="0"/>
                <a:cs typeface="Tahoma" panose="020B0604030504040204" pitchFamily="34" charset="0"/>
              </a:rPr>
              <a:t> dr</a:t>
            </a:r>
            <a:r>
              <a:rPr lang="en-US" sz="2400" dirty="0" smtClean="0">
                <a:latin typeface="Tahoma" panose="020B0604030504040204" pitchFamily="34" charset="0"/>
                <a:ea typeface="Tahoma" panose="020B0604030504040204" pitchFamily="34" charset="0"/>
                <a:cs typeface="Tahoma" panose="020B0604030504040204" pitchFamily="34" charset="0"/>
              </a:rPr>
              <a:t>.</a:t>
            </a:r>
          </a:p>
          <a:p>
            <a:pPr lvl="1" algn="just"/>
            <a:r>
              <a:rPr lang="en-US" sz="2400" dirty="0" err="1" smtClean="0">
                <a:latin typeface="Tahoma" panose="020B0604030504040204" pitchFamily="34" charset="0"/>
                <a:ea typeface="Tahoma" panose="020B0604030504040204" pitchFamily="34" charset="0"/>
                <a:cs typeface="Tahoma" panose="020B0604030504040204" pitchFamily="34" charset="0"/>
              </a:rPr>
              <a:t>Programi</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sr-Latn-RS" sz="2400" dirty="0" smtClean="0">
                <a:latin typeface="Tahoma" panose="020B0604030504040204" pitchFamily="34" charset="0"/>
                <a:ea typeface="Tahoma" panose="020B0604030504040204" pitchFamily="34" charset="0"/>
                <a:cs typeface="Tahoma" panose="020B0604030504040204" pitchFamily="34" charset="0"/>
              </a:rPr>
              <a:t>z</a:t>
            </a:r>
            <a:r>
              <a:rPr lang="en-US" sz="2400" dirty="0" smtClean="0">
                <a:latin typeface="Tahoma" panose="020B0604030504040204" pitchFamily="34" charset="0"/>
                <a:ea typeface="Tahoma" panose="020B0604030504040204" pitchFamily="34" charset="0"/>
                <a:cs typeface="Tahoma" panose="020B0604030504040204" pitchFamily="34" charset="0"/>
              </a:rPr>
              <a:t>a </a:t>
            </a:r>
            <a:r>
              <a:rPr lang="en-US" sz="2400" dirty="0" err="1" smtClean="0">
                <a:latin typeface="Tahoma" panose="020B0604030504040204" pitchFamily="34" charset="0"/>
                <a:ea typeface="Tahoma" panose="020B0604030504040204" pitchFamily="34" charset="0"/>
                <a:cs typeface="Tahoma" panose="020B0604030504040204" pitchFamily="34" charset="0"/>
              </a:rPr>
              <a:t>obradu</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smtClean="0">
                <a:latin typeface="Tahoma" panose="020B0604030504040204" pitchFamily="34" charset="0"/>
                <a:ea typeface="Tahoma" panose="020B0604030504040204" pitchFamily="34" charset="0"/>
                <a:cs typeface="Tahoma" panose="020B0604030504040204" pitchFamily="34" charset="0"/>
              </a:rPr>
              <a:t>teksta</a:t>
            </a:r>
            <a:r>
              <a:rPr lang="sr-Latn-R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sr-Latn-RS" sz="2400" dirty="0" smtClean="0">
                <a:latin typeface="Tahoma" panose="020B0604030504040204" pitchFamily="34" charset="0"/>
                <a:ea typeface="Tahoma" panose="020B0604030504040204" pitchFamily="34" charset="0"/>
                <a:cs typeface="Tahoma" panose="020B0604030504040204" pitchFamily="34" charset="0"/>
              </a:rPr>
              <a:t>služe za: unošenje teksta u računar, modifikaciju unetog teksta i oblikovanje teksta za štampanje.</a:t>
            </a:r>
          </a:p>
          <a:p>
            <a:pPr lvl="1" algn="just"/>
            <a:r>
              <a:rPr lang="en-US" sz="2400" dirty="0" err="1">
                <a:latin typeface="Tahoma" panose="020B0604030504040204" pitchFamily="34" charset="0"/>
                <a:ea typeface="Tahoma" panose="020B0604030504040204" pitchFamily="34" charset="0"/>
                <a:cs typeface="Tahoma" panose="020B0604030504040204" pitchFamily="34" charset="0"/>
              </a:rPr>
              <a:t>Unošenje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teksta</a:t>
            </a:r>
            <a:r>
              <a:rPr lang="en-US" sz="2400" dirty="0">
                <a:latin typeface="Tahoma" panose="020B0604030504040204" pitchFamily="34" charset="0"/>
                <a:ea typeface="Tahoma" panose="020B0604030504040204" pitchFamily="34" charset="0"/>
                <a:cs typeface="Tahoma" panose="020B0604030504040204" pitchFamily="34" charset="0"/>
              </a:rPr>
              <a:t> je </a:t>
            </a:r>
            <a:r>
              <a:rPr lang="en-US" sz="2400" dirty="0" err="1">
                <a:latin typeface="Tahoma" panose="020B0604030504040204" pitchFamily="34" charset="0"/>
                <a:ea typeface="Tahoma" panose="020B0604030504040204" pitchFamily="34" charset="0"/>
                <a:cs typeface="Tahoma" panose="020B0604030504040204" pitchFamily="34" charset="0"/>
              </a:rPr>
              <a:t>početno</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smišljanje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ukucavanje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dokumenta</a:t>
            </a:r>
            <a:r>
              <a:rPr lang="en-US" sz="2400" dirty="0" smtClean="0">
                <a:latin typeface="Tahoma" panose="020B0604030504040204" pitchFamily="34" charset="0"/>
                <a:ea typeface="Tahoma" panose="020B0604030504040204" pitchFamily="34" charset="0"/>
                <a:cs typeface="Tahoma" panose="020B0604030504040204" pitchFamily="34" charset="0"/>
              </a:rPr>
              <a:t>.</a:t>
            </a:r>
            <a:r>
              <a:rPr lang="sr-Latn-R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smtClean="0">
                <a:latin typeface="Tahoma" panose="020B0604030504040204" pitchFamily="34" charset="0"/>
                <a:ea typeface="Tahoma" panose="020B0604030504040204" pitchFamily="34" charset="0"/>
                <a:cs typeface="Tahoma" panose="020B0604030504040204" pitchFamily="34" charset="0"/>
              </a:rPr>
              <a:t>Modifikacija</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ili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editovanje</a:t>
            </a:r>
            <a:r>
              <a:rPr lang="en-US" sz="2400" dirty="0">
                <a:latin typeface="Tahoma" panose="020B0604030504040204" pitchFamily="34" charset="0"/>
                <a:ea typeface="Tahoma" panose="020B0604030504040204" pitchFamily="34" charset="0"/>
                <a:cs typeface="Tahoma" panose="020B0604030504040204" pitchFamily="34" charset="0"/>
              </a:rPr>
              <a:t> je </a:t>
            </a:r>
            <a:r>
              <a:rPr lang="en-US" sz="2400" dirty="0" err="1">
                <a:latin typeface="Tahoma" panose="020B0604030504040204" pitchFamily="34" charset="0"/>
                <a:ea typeface="Tahoma" panose="020B0604030504040204" pitchFamily="34" charset="0"/>
                <a:cs typeface="Tahoma" panose="020B0604030504040204" pitchFamily="34" charset="0"/>
              </a:rPr>
              <a:t>menjanje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sadržaja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dokumenta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na</a:t>
            </a:r>
            <a:r>
              <a:rPr lang="en-US" sz="2400" dirty="0">
                <a:latin typeface="Tahoma" panose="020B0604030504040204" pitchFamily="34" charset="0"/>
                <a:ea typeface="Tahoma" panose="020B0604030504040204" pitchFamily="34" charset="0"/>
                <a:cs typeface="Tahoma" panose="020B0604030504040204" pitchFamily="34" charset="0"/>
              </a:rPr>
              <a:t> primer: </a:t>
            </a:r>
            <a:r>
              <a:rPr lang="en-US" sz="2400" dirty="0" err="1">
                <a:latin typeface="Tahoma" panose="020B0604030504040204" pitchFamily="34" charset="0"/>
                <a:ea typeface="Tahoma" panose="020B0604030504040204" pitchFamily="34" charset="0"/>
                <a:cs typeface="Tahoma" panose="020B0604030504040204" pitchFamily="34" charset="0"/>
              </a:rPr>
              <a:t>ispravljenje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grešaka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dodavanje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brisanje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zamena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reči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rečenica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ili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smtClean="0">
                <a:latin typeface="Tahoma" panose="020B0604030504040204" pitchFamily="34" charset="0"/>
                <a:ea typeface="Tahoma" panose="020B0604030504040204" pitchFamily="34" charset="0"/>
                <a:cs typeface="Tahoma" panose="020B0604030504040204" pitchFamily="34" charset="0"/>
              </a:rPr>
              <a:t>ve</a:t>
            </a:r>
            <a:r>
              <a:rPr lang="sr-Latn-RS" sz="2400" dirty="0" smtClean="0">
                <a:latin typeface="Tahoma" panose="020B0604030504040204" pitchFamily="34" charset="0"/>
                <a:ea typeface="Tahoma" panose="020B0604030504040204" pitchFamily="34" charset="0"/>
                <a:cs typeface="Tahoma" panose="020B0604030504040204" pitchFamily="34" charset="0"/>
              </a:rPr>
              <a:t>ć</a:t>
            </a:r>
            <a:r>
              <a:rPr lang="en-US" sz="2400" dirty="0" err="1" smtClean="0">
                <a:latin typeface="Tahoma" panose="020B0604030504040204" pitchFamily="34" charset="0"/>
                <a:ea typeface="Tahoma" panose="020B0604030504040204" pitchFamily="34" charset="0"/>
                <a:cs typeface="Tahoma" panose="020B0604030504040204" pitchFamily="34" charset="0"/>
              </a:rPr>
              <a:t>ih</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delova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dokumenta</a:t>
            </a:r>
            <a:r>
              <a:rPr lang="en-US" sz="2400" dirty="0" smtClean="0">
                <a:latin typeface="Tahoma" panose="020B0604030504040204" pitchFamily="34" charset="0"/>
                <a:ea typeface="Tahoma" panose="020B0604030504040204" pitchFamily="34" charset="0"/>
                <a:cs typeface="Tahoma" panose="020B0604030504040204" pitchFamily="34" charset="0"/>
              </a:rPr>
              <a:t>.</a:t>
            </a:r>
            <a:r>
              <a:rPr lang="sr-Latn-R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smtClean="0">
                <a:latin typeface="Tahoma" panose="020B0604030504040204" pitchFamily="34" charset="0"/>
                <a:ea typeface="Tahoma" panose="020B0604030504040204" pitchFamily="34" charset="0"/>
                <a:cs typeface="Tahoma" panose="020B0604030504040204" pitchFamily="34" charset="0"/>
              </a:rPr>
              <a:t>Oblikovanje</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ili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formatiranje</a:t>
            </a:r>
            <a:r>
              <a:rPr lang="en-US" sz="2400" dirty="0">
                <a:latin typeface="Tahoma" panose="020B0604030504040204" pitchFamily="34" charset="0"/>
                <a:ea typeface="Tahoma" panose="020B0604030504040204" pitchFamily="34" charset="0"/>
                <a:cs typeface="Tahoma" panose="020B0604030504040204" pitchFamily="34" charset="0"/>
              </a:rPr>
              <a:t> je </a:t>
            </a:r>
            <a:r>
              <a:rPr lang="en-US" sz="2400" dirty="0" err="1">
                <a:latin typeface="Tahoma" panose="020B0604030504040204" pitchFamily="34" charset="0"/>
                <a:ea typeface="Tahoma" panose="020B0604030504040204" pitchFamily="34" charset="0"/>
                <a:cs typeface="Tahoma" panose="020B0604030504040204" pitchFamily="34" charset="0"/>
              </a:rPr>
              <a:t>priprema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dokumenta</a:t>
            </a:r>
            <a:r>
              <a:rPr lang="en-US" sz="2400" dirty="0">
                <a:latin typeface="Tahoma" panose="020B0604030504040204" pitchFamily="34" charset="0"/>
                <a:ea typeface="Tahoma" panose="020B0604030504040204" pitchFamily="34" charset="0"/>
                <a:cs typeface="Tahoma" panose="020B0604030504040204" pitchFamily="34" charset="0"/>
              </a:rPr>
              <a:t> da </a:t>
            </a:r>
            <a:r>
              <a:rPr lang="en-US" sz="2400" dirty="0" err="1">
                <a:latin typeface="Tahoma" panose="020B0604030504040204" pitchFamily="34" charset="0"/>
                <a:ea typeface="Tahoma" panose="020B0604030504040204" pitchFamily="34" charset="0"/>
                <a:cs typeface="Tahoma" panose="020B0604030504040204" pitchFamily="34" charset="0"/>
              </a:rPr>
              <a:t>lepo</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izgleda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kad</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bude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oštampan</a:t>
            </a:r>
            <a:r>
              <a:rPr lang="en-US" sz="2400" dirty="0" smtClean="0">
                <a:latin typeface="Tahoma" panose="020B0604030504040204" pitchFamily="34" charset="0"/>
                <a:ea typeface="Tahoma" panose="020B0604030504040204" pitchFamily="34" charset="0"/>
                <a:cs typeface="Tahoma" panose="020B0604030504040204" pitchFamily="34" charset="0"/>
              </a:rPr>
              <a:t>.</a:t>
            </a:r>
            <a:endParaRPr lang="sr-Latn-RS" sz="2400" dirty="0" smtClean="0">
              <a:latin typeface="Tahoma" panose="020B0604030504040204" pitchFamily="34" charset="0"/>
              <a:ea typeface="Tahoma" panose="020B0604030504040204" pitchFamily="34" charset="0"/>
              <a:cs typeface="Tahoma" panose="020B0604030504040204" pitchFamily="34" charset="0"/>
            </a:endParaRPr>
          </a:p>
          <a:p>
            <a:pPr lvl="1" algn="just"/>
            <a:r>
              <a:rPr lang="en-US" sz="2400" dirty="0" err="1">
                <a:latin typeface="Tahoma" panose="020B0604030504040204" pitchFamily="34" charset="0"/>
                <a:ea typeface="Tahoma" panose="020B0604030504040204" pitchFamily="34" charset="0"/>
                <a:cs typeface="Tahoma" panose="020B0604030504040204" pitchFamily="34" charset="0"/>
              </a:rPr>
              <a:t>Bitna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osobina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obrade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teksta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jeste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razdvajanje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pisanja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dokumenta</a:t>
            </a:r>
            <a:r>
              <a:rPr lang="en-US" sz="2400" dirty="0">
                <a:latin typeface="Tahoma" panose="020B0604030504040204" pitchFamily="34" charset="0"/>
                <a:ea typeface="Tahoma" panose="020B0604030504040204" pitchFamily="34" charset="0"/>
                <a:cs typeface="Tahoma" panose="020B0604030504040204" pitchFamily="34" charset="0"/>
              </a:rPr>
              <a:t> od </a:t>
            </a:r>
            <a:r>
              <a:rPr lang="en-US" sz="2400" dirty="0" err="1">
                <a:latin typeface="Tahoma" panose="020B0604030504040204" pitchFamily="34" charset="0"/>
                <a:ea typeface="Tahoma" panose="020B0604030504040204" pitchFamily="34" charset="0"/>
                <a:cs typeface="Tahoma" panose="020B0604030504040204" pitchFamily="34" charset="0"/>
              </a:rPr>
              <a:t>njegovog</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ispisivanja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papir</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Nekada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su</a:t>
            </a:r>
            <a:r>
              <a:rPr lang="en-US" sz="2400" dirty="0">
                <a:latin typeface="Tahoma" panose="020B0604030504040204" pitchFamily="34" charset="0"/>
                <a:ea typeface="Tahoma" panose="020B0604030504040204" pitchFamily="34" charset="0"/>
                <a:cs typeface="Tahoma" panose="020B0604030504040204" pitchFamily="34" charset="0"/>
              </a:rPr>
              <a:t> se </a:t>
            </a:r>
            <a:r>
              <a:rPr lang="en-US" sz="2400" dirty="0" err="1">
                <a:latin typeface="Tahoma" panose="020B0604030504040204" pitchFamily="34" charset="0"/>
                <a:ea typeface="Tahoma" panose="020B0604030504040204" pitchFamily="34" charset="0"/>
                <a:cs typeface="Tahoma" panose="020B0604030504040204" pitchFamily="34" charset="0"/>
              </a:rPr>
              <a:t>programi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pisanje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teksta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delili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na</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smtClean="0">
                <a:latin typeface="Tahoma" panose="020B0604030504040204" pitchFamily="34" charset="0"/>
                <a:ea typeface="Tahoma" panose="020B0604030504040204" pitchFamily="34" charset="0"/>
                <a:cs typeface="Tahoma" panose="020B0604030504040204" pitchFamily="34" charset="0"/>
              </a:rPr>
              <a:t>editore</a:t>
            </a:r>
            <a:r>
              <a:rPr lang="sr-Latn-RS" sz="2400" dirty="0" smtClean="0">
                <a:latin typeface="Tahoma" panose="020B0604030504040204" pitchFamily="34" charset="0"/>
                <a:ea typeface="Tahoma" panose="020B0604030504040204" pitchFamily="34" charset="0"/>
                <a:cs typeface="Tahoma" panose="020B0604030504040204" pitchFamily="34" charset="0"/>
              </a:rPr>
              <a:t>,</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procesore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teksta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smtClean="0">
                <a:latin typeface="Tahoma" panose="020B0604030504040204" pitchFamily="34" charset="0"/>
                <a:ea typeface="Tahoma" panose="020B0604030504040204" pitchFamily="34" charset="0"/>
                <a:cs typeface="Tahoma" panose="020B0604030504040204" pitchFamily="34" charset="0"/>
              </a:rPr>
              <a:t>i</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formatere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teksta</a:t>
            </a:r>
            <a:r>
              <a:rPr lang="en-US" sz="2400" dirty="0">
                <a:latin typeface="Tahoma" panose="020B0604030504040204" pitchFamily="34" charset="0"/>
                <a:ea typeface="Tahoma" panose="020B0604030504040204" pitchFamily="34" charset="0"/>
                <a:cs typeface="Tahoma" panose="020B0604030504040204" pitchFamily="34" charset="0"/>
              </a:rPr>
              <a:t>.</a:t>
            </a:r>
            <a:endParaRPr lang="sr-Latn-RS" sz="2400" dirty="0" smtClean="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42435002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8000"/>
          </a:xfrm>
        </p:spPr>
        <p:txBody>
          <a:bodyPr>
            <a:normAutofit/>
          </a:bodyPr>
          <a:lstStyle/>
          <a:p>
            <a:pPr algn="just"/>
            <a:r>
              <a:rPr lang="sr-Latn-RS" dirty="0" smtClean="0">
                <a:latin typeface="Tahoma" panose="020B0604030504040204" pitchFamily="34" charset="0"/>
                <a:ea typeface="Tahoma" panose="020B0604030504040204" pitchFamily="34" charset="0"/>
                <a:cs typeface="Tahoma" panose="020B0604030504040204" pitchFamily="34" charset="0"/>
              </a:rPr>
              <a:t>Znanje postaje sastavni element proizvodnje a upravljanje znanjem postaje potreba kako top menadžmenta tako i operativnih izvršilaca u svakodnevnim poslovnim aktivnostima.</a:t>
            </a:r>
          </a:p>
          <a:p>
            <a:pPr algn="just"/>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Zadatak</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nove</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ekonomije</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dirty="0">
                <a:latin typeface="Tahoma" panose="020B0604030504040204" pitchFamily="34" charset="0"/>
                <a:ea typeface="Tahoma" panose="020B0604030504040204" pitchFamily="34" charset="0"/>
                <a:cs typeface="Tahoma" panose="020B0604030504040204" pitchFamily="34" charset="0"/>
              </a:rPr>
              <a:t>je da </a:t>
            </a:r>
            <a:r>
              <a:rPr lang="en-US" dirty="0" err="1">
                <a:latin typeface="Tahoma" panose="020B0604030504040204" pitchFamily="34" charset="0"/>
                <a:ea typeface="Tahoma" panose="020B0604030504040204" pitchFamily="34" charset="0"/>
                <a:cs typeface="Tahoma" panose="020B0604030504040204" pitchFamily="34" charset="0"/>
              </a:rPr>
              <a:t>stvori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uslove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mehanizme</a:t>
            </a:r>
            <a:r>
              <a:rPr lang="en-US" dirty="0">
                <a:latin typeface="Tahoma" panose="020B0604030504040204" pitchFamily="34" charset="0"/>
                <a:ea typeface="Tahoma" panose="020B0604030504040204" pitchFamily="34" charset="0"/>
                <a:cs typeface="Tahoma" panose="020B0604030504040204" pitchFamily="34" charset="0"/>
              </a:rPr>
              <a:t> da nova </a:t>
            </a:r>
            <a:r>
              <a:rPr lang="en-US" dirty="0" err="1">
                <a:latin typeface="Tahoma" panose="020B0604030504040204" pitchFamily="34" charset="0"/>
                <a:ea typeface="Tahoma" panose="020B0604030504040204" pitchFamily="34" charset="0"/>
                <a:cs typeface="Tahoma" panose="020B0604030504040204" pitchFamily="34" charset="0"/>
              </a:rPr>
              <a:t>znanja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imaju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odlučujuću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smtClean="0">
                <a:latin typeface="Tahoma" panose="020B0604030504040204" pitchFamily="34" charset="0"/>
                <a:ea typeface="Tahoma" panose="020B0604030504040204" pitchFamily="34" charset="0"/>
                <a:cs typeface="Tahoma" panose="020B0604030504040204" pitchFamily="34" charset="0"/>
              </a:rPr>
              <a:t>ulogu</a:t>
            </a:r>
            <a:r>
              <a:rPr lang="en-US" dirty="0" smtClean="0">
                <a:latin typeface="Tahoma" panose="020B0604030504040204" pitchFamily="34" charset="0"/>
                <a:ea typeface="Tahoma" panose="020B0604030504040204" pitchFamily="34" charset="0"/>
                <a:cs typeface="Tahoma" panose="020B0604030504040204" pitchFamily="34" charset="0"/>
              </a:rPr>
              <a:t> </a:t>
            </a:r>
            <a:r>
              <a:rPr lang="en-US" dirty="0">
                <a:latin typeface="Tahoma" panose="020B0604030504040204" pitchFamily="34" charset="0"/>
                <a:ea typeface="Tahoma" panose="020B0604030504040204" pitchFamily="34" charset="0"/>
                <a:cs typeface="Tahoma" panose="020B0604030504040204" pitchFamily="34" charset="0"/>
              </a:rPr>
              <a:t>u </a:t>
            </a:r>
            <a:r>
              <a:rPr lang="en-US" dirty="0" err="1">
                <a:latin typeface="Tahoma" panose="020B0604030504040204" pitchFamily="34" charset="0"/>
                <a:ea typeface="Tahoma" panose="020B0604030504040204" pitchFamily="34" charset="0"/>
                <a:cs typeface="Tahoma" panose="020B0604030504040204" pitchFamily="34" charset="0"/>
              </a:rPr>
              <a:t>procesu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proizvodnje</a:t>
            </a:r>
            <a:r>
              <a:rPr lang="en-US" dirty="0" smtClean="0">
                <a:latin typeface="Tahoma" panose="020B0604030504040204" pitchFamily="34" charset="0"/>
                <a:ea typeface="Tahoma" panose="020B0604030504040204" pitchFamily="34" charset="0"/>
                <a:cs typeface="Tahoma" panose="020B0604030504040204" pitchFamily="34" charset="0"/>
              </a:rPr>
              <a:t>.</a:t>
            </a:r>
            <a:r>
              <a:rPr lang="en-US" dirty="0"/>
              <a:t> </a:t>
            </a:r>
            <a:r>
              <a:rPr lang="en-US" dirty="0" err="1">
                <a:latin typeface="Tahoma" panose="020B0604030504040204" pitchFamily="34" charset="0"/>
                <a:ea typeface="Tahoma" panose="020B0604030504040204" pitchFamily="34" charset="0"/>
                <a:cs typeface="Tahoma" panose="020B0604030504040204" pitchFamily="34" charset="0"/>
              </a:rPr>
              <a:t>Organizacija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koja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uči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razvija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novu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kulturu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rada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koja</a:t>
            </a:r>
            <a:r>
              <a:rPr lang="en-US" dirty="0">
                <a:latin typeface="Tahoma" panose="020B0604030504040204" pitchFamily="34" charset="0"/>
                <a:ea typeface="Tahoma" panose="020B0604030504040204" pitchFamily="34" charset="0"/>
                <a:cs typeface="Tahoma" panose="020B0604030504040204" pitchFamily="34" charset="0"/>
              </a:rPr>
              <a:t> je </a:t>
            </a:r>
            <a:r>
              <a:rPr lang="en-US" dirty="0" err="1">
                <a:latin typeface="Tahoma" panose="020B0604030504040204" pitchFamily="34" charset="0"/>
                <a:ea typeface="Tahoma" panose="020B0604030504040204" pitchFamily="34" charset="0"/>
                <a:cs typeface="Tahoma" panose="020B0604030504040204" pitchFamily="34" charset="0"/>
              </a:rPr>
              <a:t>zasnovana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na</a:t>
            </a:r>
            <a:r>
              <a:rPr lang="en-US" dirty="0">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kreativnosti</a:t>
            </a:r>
            <a:r>
              <a:rPr lang="en-US" dirty="0">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inovacijama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a:t>
            </a:r>
            <a:r>
              <a:rPr lang="en-US" dirty="0">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razvoju</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novih</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a:t>
            </a:r>
            <a:r>
              <a:rPr lang="en-US" i="1" dirty="0" err="1">
                <a:solidFill>
                  <a:srgbClr val="FFFF00"/>
                </a:solidFill>
                <a:latin typeface="Tahoma" panose="020B0604030504040204" pitchFamily="34" charset="0"/>
                <a:ea typeface="Tahoma" panose="020B0604030504040204" pitchFamily="34" charset="0"/>
                <a:cs typeface="Tahoma" panose="020B0604030504040204" pitchFamily="34" charset="0"/>
              </a:rPr>
              <a:t>veština</a:t>
            </a:r>
            <a:r>
              <a:rPr lang="en-US" i="1" dirty="0">
                <a:solidFill>
                  <a:srgbClr val="FFFF00"/>
                </a:solidFill>
                <a:latin typeface="Tahoma" panose="020B0604030504040204" pitchFamily="34" charset="0"/>
                <a:ea typeface="Tahoma" panose="020B0604030504040204" pitchFamily="34" charset="0"/>
                <a:cs typeface="Tahoma" panose="020B0604030504040204" pitchFamily="34" charset="0"/>
              </a:rPr>
              <a:t> u </a:t>
            </a:r>
            <a:r>
              <a:rPr lang="en-US" i="1" dirty="0" err="1" smtClean="0">
                <a:solidFill>
                  <a:srgbClr val="FFFF00"/>
                </a:solidFill>
                <a:latin typeface="Tahoma" panose="020B0604030504040204" pitchFamily="34" charset="0"/>
                <a:ea typeface="Tahoma" panose="020B0604030504040204" pitchFamily="34" charset="0"/>
                <a:cs typeface="Tahoma" panose="020B0604030504040204" pitchFamily="34" charset="0"/>
              </a:rPr>
              <a:t>poslovanju</a:t>
            </a:r>
            <a:r>
              <a:rPr lang="sr-Latn-RS" dirty="0" smtClean="0">
                <a:latin typeface="Tahoma" panose="020B0604030504040204" pitchFamily="34" charset="0"/>
                <a:ea typeface="Tahoma" panose="020B0604030504040204" pitchFamily="34" charset="0"/>
                <a:cs typeface="Tahoma" panose="020B0604030504040204" pitchFamily="34" charset="0"/>
              </a:rPr>
              <a:t>.</a:t>
            </a:r>
          </a:p>
          <a:p>
            <a:pPr algn="just"/>
            <a:r>
              <a:rPr lang="en-US" dirty="0" err="1">
                <a:latin typeface="Tahoma" panose="020B0604030504040204" pitchFamily="34" charset="0"/>
                <a:ea typeface="Tahoma" panose="020B0604030504040204" pitchFamily="34" charset="0"/>
                <a:cs typeface="Tahoma" panose="020B0604030504040204" pitchFamily="34" charset="0"/>
              </a:rPr>
              <a:t>Korišćenje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računara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više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nije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privilegija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velikih</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bogatih</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preduzeća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već</a:t>
            </a:r>
            <a:r>
              <a:rPr lang="en-US" dirty="0">
                <a:latin typeface="Tahoma" panose="020B0604030504040204" pitchFamily="34" charset="0"/>
                <a:ea typeface="Tahoma" panose="020B0604030504040204" pitchFamily="34" charset="0"/>
                <a:cs typeface="Tahoma" panose="020B0604030504040204" pitchFamily="34" charset="0"/>
              </a:rPr>
              <a:t> se u </a:t>
            </a:r>
            <a:r>
              <a:rPr lang="en-US" dirty="0" err="1">
                <a:latin typeface="Tahoma" panose="020B0604030504040204" pitchFamily="34" charset="0"/>
                <a:ea typeface="Tahoma" panose="020B0604030504040204" pitchFamily="34" charset="0"/>
                <a:cs typeface="Tahoma" panose="020B0604030504040204" pitchFamily="34" charset="0"/>
              </a:rPr>
              <a:t>trku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na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globalnom</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tržištu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uključuju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najmanja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preduzeća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jer</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samo</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tako</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neće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izgubiti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korak</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poziciju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na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globalnom</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tržištu</a:t>
            </a:r>
            <a:r>
              <a:rPr lang="en-US" dirty="0">
                <a:latin typeface="Tahoma" panose="020B0604030504040204" pitchFamily="34" charset="0"/>
                <a:ea typeface="Tahoma" panose="020B0604030504040204" pitchFamily="34" charset="0"/>
                <a:cs typeface="Tahoma" panose="020B0604030504040204" pitchFamily="34" charset="0"/>
              </a:rPr>
              <a:t>, a </a:t>
            </a:r>
            <a:r>
              <a:rPr lang="en-US" dirty="0" err="1">
                <a:latin typeface="Tahoma" panose="020B0604030504040204" pitchFamily="34" charset="0"/>
                <a:ea typeface="Tahoma" panose="020B0604030504040204" pitchFamily="34" charset="0"/>
                <a:cs typeface="Tahoma" panose="020B0604030504040204" pitchFamily="34" charset="0"/>
              </a:rPr>
              <a:t>neblagovremeno</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uključivanje</a:t>
            </a:r>
            <a:r>
              <a:rPr lang="en-US" dirty="0">
                <a:latin typeface="Tahoma" panose="020B0604030504040204" pitchFamily="34" charset="0"/>
                <a:ea typeface="Tahoma" panose="020B0604030504040204" pitchFamily="34" charset="0"/>
                <a:cs typeface="Tahoma" panose="020B0604030504040204" pitchFamily="34" charset="0"/>
              </a:rPr>
              <a:t> u </a:t>
            </a:r>
            <a:r>
              <a:rPr lang="en-US" dirty="0" err="1">
                <a:latin typeface="Tahoma" panose="020B0604030504040204" pitchFamily="34" charset="0"/>
                <a:ea typeface="Tahoma" panose="020B0604030504040204" pitchFamily="34" charset="0"/>
                <a:cs typeface="Tahoma" panose="020B0604030504040204" pitchFamily="34" charset="0"/>
              </a:rPr>
              <a:t>savremeno</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poslovanje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postaje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smtClean="0">
                <a:latin typeface="Tahoma" panose="020B0604030504040204" pitchFamily="34" charset="0"/>
                <a:ea typeface="Tahoma" panose="020B0604030504040204" pitchFamily="34" charset="0"/>
                <a:cs typeface="Tahoma" panose="020B0604030504040204" pitchFamily="34" charset="0"/>
              </a:rPr>
              <a:t>rizik</a:t>
            </a:r>
            <a:r>
              <a:rPr lang="sr-Latn-RS" dirty="0" smtClean="0">
                <a:latin typeface="Tahoma" panose="020B0604030504040204" pitchFamily="34" charset="0"/>
                <a:ea typeface="Tahoma" panose="020B0604030504040204" pitchFamily="34" charset="0"/>
                <a:cs typeface="Tahoma" panose="020B0604030504040204" pitchFamily="34" charset="0"/>
              </a:rPr>
              <a:t>.</a:t>
            </a:r>
          </a:p>
          <a:p>
            <a:pPr algn="just"/>
            <a:r>
              <a:rPr lang="en-US" dirty="0">
                <a:latin typeface="Tahoma" panose="020B0604030504040204" pitchFamily="34" charset="0"/>
                <a:ea typeface="Tahoma" panose="020B0604030504040204" pitchFamily="34" charset="0"/>
                <a:cs typeface="Tahoma" panose="020B0604030504040204" pitchFamily="34" charset="0"/>
              </a:rPr>
              <a:t>Da bi </a:t>
            </a:r>
            <a:r>
              <a:rPr lang="en-US" dirty="0" err="1">
                <a:latin typeface="Tahoma" panose="020B0604030504040204" pitchFamily="34" charset="0"/>
                <a:ea typeface="Tahoma" panose="020B0604030504040204" pitchFamily="34" charset="0"/>
                <a:cs typeface="Tahoma" panose="020B0604030504040204" pitchFamily="34" charset="0"/>
              </a:rPr>
              <a:t>sve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moglo</a:t>
            </a:r>
            <a:r>
              <a:rPr lang="en-US" dirty="0">
                <a:latin typeface="Tahoma" panose="020B0604030504040204" pitchFamily="34" charset="0"/>
                <a:ea typeface="Tahoma" panose="020B0604030504040204" pitchFamily="34" charset="0"/>
                <a:cs typeface="Tahoma" panose="020B0604030504040204" pitchFamily="34" charset="0"/>
              </a:rPr>
              <a:t> da </a:t>
            </a:r>
            <a:r>
              <a:rPr lang="en-US" dirty="0" err="1">
                <a:latin typeface="Tahoma" panose="020B0604030504040204" pitchFamily="34" charset="0"/>
                <a:ea typeface="Tahoma" panose="020B0604030504040204" pitchFamily="34" charset="0"/>
                <a:cs typeface="Tahoma" panose="020B0604030504040204" pitchFamily="34" charset="0"/>
              </a:rPr>
              <a:t>funkcioniše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ljudski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faktor</a:t>
            </a:r>
            <a:r>
              <a:rPr lang="en-US" dirty="0">
                <a:latin typeface="Tahoma" panose="020B0604030504040204" pitchFamily="34" charset="0"/>
                <a:ea typeface="Tahoma" panose="020B0604030504040204" pitchFamily="34" charset="0"/>
                <a:cs typeface="Tahoma" panose="020B0604030504040204" pitchFamily="34" charset="0"/>
              </a:rPr>
              <a:t> je </a:t>
            </a:r>
            <a:r>
              <a:rPr lang="en-US" dirty="0" err="1">
                <a:latin typeface="Tahoma" panose="020B0604030504040204" pitchFamily="34" charset="0"/>
                <a:ea typeface="Tahoma" panose="020B0604030504040204" pitchFamily="34" charset="0"/>
                <a:cs typeface="Tahoma" panose="020B0604030504040204" pitchFamily="34" charset="0"/>
              </a:rPr>
              <a:t>veoma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važan</a:t>
            </a:r>
            <a:r>
              <a:rPr lang="en-US" dirty="0">
                <a:latin typeface="Tahoma" panose="020B0604030504040204" pitchFamily="34" charset="0"/>
                <a:ea typeface="Tahoma" panose="020B0604030504040204" pitchFamily="34" charset="0"/>
                <a:cs typeface="Tahoma" panose="020B0604030504040204" pitchFamily="34" charset="0"/>
              </a:rPr>
              <a:t> a </a:t>
            </a:r>
            <a:r>
              <a:rPr lang="en-US" dirty="0" err="1">
                <a:latin typeface="Tahoma" panose="020B0604030504040204" pitchFamily="34" charset="0"/>
                <a:ea typeface="Tahoma" panose="020B0604030504040204" pitchFamily="34" charset="0"/>
                <a:cs typeface="Tahoma" panose="020B0604030504040204" pitchFamily="34" charset="0"/>
              </a:rPr>
              <a:t>posebno</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stručnjaci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koji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vladaju</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ovim</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tehnologijama</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kao</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uvežbani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korisnici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koji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će</a:t>
            </a:r>
            <a:r>
              <a:rPr lang="en-US" dirty="0">
                <a:latin typeface="Tahoma" panose="020B0604030504040204" pitchFamily="34" charset="0"/>
                <a:ea typeface="Tahoma" panose="020B0604030504040204" pitchFamily="34" charset="0"/>
                <a:cs typeface="Tahoma" panose="020B0604030504040204" pitchFamily="34" charset="0"/>
              </a:rPr>
              <a:t> </a:t>
            </a:r>
            <a:r>
              <a:rPr lang="en-US" dirty="0" smtClean="0">
                <a:latin typeface="Tahoma" panose="020B0604030504040204" pitchFamily="34" charset="0"/>
                <a:ea typeface="Tahoma" panose="020B0604030504040204" pitchFamily="34" charset="0"/>
                <a:cs typeface="Tahoma" panose="020B0604030504040204" pitchFamily="34" charset="0"/>
              </a:rPr>
              <a:t>e</a:t>
            </a:r>
            <a:r>
              <a:rPr lang="sr-Latn-RS" dirty="0" smtClean="0">
                <a:latin typeface="Tahoma" panose="020B0604030504040204" pitchFamily="34" charset="0"/>
                <a:ea typeface="Tahoma" panose="020B0604030504040204" pitchFamily="34" charset="0"/>
                <a:cs typeface="Tahoma" panose="020B0604030504040204" pitchFamily="34" charset="0"/>
              </a:rPr>
              <a:t>fi</a:t>
            </a:r>
            <a:r>
              <a:rPr lang="en-US" dirty="0" err="1" smtClean="0">
                <a:latin typeface="Tahoma" panose="020B0604030504040204" pitchFamily="34" charset="0"/>
                <a:ea typeface="Tahoma" panose="020B0604030504040204" pitchFamily="34" charset="0"/>
                <a:cs typeface="Tahoma" panose="020B0604030504040204" pitchFamily="34" charset="0"/>
              </a:rPr>
              <a:t>kasno</a:t>
            </a:r>
            <a:r>
              <a:rPr lang="en-US" dirty="0" smtClean="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koristiti</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nove</a:t>
            </a:r>
            <a:r>
              <a:rPr lang="en-US" dirty="0">
                <a:latin typeface="Tahoma" panose="020B0604030504040204" pitchFamily="34" charset="0"/>
                <a:ea typeface="Tahoma" panose="020B0604030504040204" pitchFamily="34" charset="0"/>
                <a:cs typeface="Tahoma" panose="020B0604030504040204" pitchFamily="34" charset="0"/>
              </a:rPr>
              <a:t> </a:t>
            </a:r>
            <a:r>
              <a:rPr lang="en-US" dirty="0" err="1">
                <a:latin typeface="Tahoma" panose="020B0604030504040204" pitchFamily="34" charset="0"/>
                <a:ea typeface="Tahoma" panose="020B0604030504040204" pitchFamily="34" charset="0"/>
                <a:cs typeface="Tahoma" panose="020B0604030504040204" pitchFamily="34" charset="0"/>
              </a:rPr>
              <a:t>tehnologije</a:t>
            </a:r>
            <a:r>
              <a:rPr lang="en-US" dirty="0">
                <a:latin typeface="Tahoma" panose="020B0604030504040204" pitchFamily="34" charset="0"/>
                <a:ea typeface="Tahoma" panose="020B0604030504040204" pitchFamily="34" charset="0"/>
                <a:cs typeface="Tahoma" panose="020B0604030504040204" pitchFamily="34" charset="0"/>
              </a:rPr>
              <a:t>. </a:t>
            </a:r>
          </a:p>
        </p:txBody>
      </p:sp>
    </p:spTree>
    <p:extLst>
      <p:ext uri="{BB962C8B-B14F-4D97-AF65-F5344CB8AC3E}">
        <p14:creationId xmlns:p14="http://schemas.microsoft.com/office/powerpoint/2010/main" val="582609281"/>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a:bodyPr>
          <a:lstStyle/>
          <a:p>
            <a:pPr lvl="1" algn="just"/>
            <a:r>
              <a:rPr lang="en-US" sz="2400" dirty="0" err="1">
                <a:latin typeface="Tahoma" panose="020B0604030504040204" pitchFamily="34" charset="0"/>
                <a:ea typeface="Tahoma" panose="020B0604030504040204" pitchFamily="34" charset="0"/>
                <a:cs typeface="Tahoma" panose="020B0604030504040204" pitchFamily="34" charset="0"/>
              </a:rPr>
              <a:t>Editori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programi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koji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omogućavaju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unošenje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ispravljanje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čuvanje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štampanje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teksta</a:t>
            </a:r>
            <a:r>
              <a:rPr lang="en-US" sz="2400" dirty="0">
                <a:latin typeface="Tahoma" panose="020B0604030504040204" pitchFamily="34" charset="0"/>
                <a:ea typeface="Tahoma" panose="020B0604030504040204" pitchFamily="34" charset="0"/>
                <a:cs typeface="Tahoma" panose="020B0604030504040204" pitchFamily="34" charset="0"/>
              </a:rPr>
              <a:t>. Oni </a:t>
            </a:r>
            <a:r>
              <a:rPr lang="en-US" sz="2400" dirty="0" err="1">
                <a:latin typeface="Tahoma" panose="020B0604030504040204" pitchFamily="34" charset="0"/>
                <a:ea typeface="Tahoma" panose="020B0604030504040204" pitchFamily="34" charset="0"/>
                <a:cs typeface="Tahoma" panose="020B0604030504040204" pitchFamily="34" charset="0"/>
              </a:rPr>
              <a:t>su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obično</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deo</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operativnog</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sistema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računara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ali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ima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editora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koje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napisali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korisnici</a:t>
            </a:r>
            <a:r>
              <a:rPr lang="en-US" sz="2400" dirty="0">
                <a:latin typeface="Tahoma" panose="020B0604030504040204" pitchFamily="34" charset="0"/>
                <a:ea typeface="Tahoma" panose="020B0604030504040204" pitchFamily="34" charset="0"/>
                <a:cs typeface="Tahoma" panose="020B0604030504040204" pitchFamily="34" charset="0"/>
              </a:rPr>
              <a:t>. Oni </a:t>
            </a:r>
            <a:r>
              <a:rPr lang="en-US" sz="2400" dirty="0" err="1">
                <a:latin typeface="Tahoma" panose="020B0604030504040204" pitchFamily="34" charset="0"/>
                <a:ea typeface="Tahoma" panose="020B0604030504040204" pitchFamily="34" charset="0"/>
                <a:cs typeface="Tahoma" panose="020B0604030504040204" pitchFamily="34" charset="0"/>
              </a:rPr>
              <a:t>imaju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različite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dodatne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mogućnosti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Sada</a:t>
            </a:r>
            <a:r>
              <a:rPr lang="en-US" sz="2400" dirty="0">
                <a:latin typeface="Tahoma" panose="020B0604030504040204" pitchFamily="34" charset="0"/>
                <a:ea typeface="Tahoma" panose="020B0604030504040204" pitchFamily="34" charset="0"/>
                <a:cs typeface="Tahoma" panose="020B0604030504040204" pitchFamily="34" charset="0"/>
              </a:rPr>
              <a:t> se </a:t>
            </a:r>
            <a:r>
              <a:rPr lang="en-US" sz="2400" dirty="0" err="1">
                <a:latin typeface="Tahoma" panose="020B0604030504040204" pitchFamily="34" charset="0"/>
                <a:ea typeface="Tahoma" panose="020B0604030504040204" pitchFamily="34" charset="0"/>
                <a:cs typeface="Tahoma" panose="020B0604030504040204" pitchFamily="34" charset="0"/>
              </a:rPr>
              <a:t>uglavnom</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koriste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samo</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unošenje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programa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nekom</a:t>
            </a:r>
            <a:r>
              <a:rPr lang="en-US" sz="2400" dirty="0">
                <a:latin typeface="Tahoma" panose="020B0604030504040204" pitchFamily="34" charset="0"/>
                <a:ea typeface="Tahoma" panose="020B0604030504040204" pitchFamily="34" charset="0"/>
                <a:cs typeface="Tahoma" panose="020B0604030504040204" pitchFamily="34" charset="0"/>
              </a:rPr>
              <a:t> od </a:t>
            </a:r>
            <a:r>
              <a:rPr lang="en-US" sz="2400" dirty="0" err="1">
                <a:latin typeface="Tahoma" panose="020B0604030504040204" pitchFamily="34" charset="0"/>
                <a:ea typeface="Tahoma" panose="020B0604030504040204" pitchFamily="34" charset="0"/>
                <a:cs typeface="Tahoma" panose="020B0604030504040204" pitchFamily="34" charset="0"/>
              </a:rPr>
              <a:t>programskih</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jezika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podatka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te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programe</a:t>
            </a:r>
            <a:r>
              <a:rPr lang="en-US" sz="2400" dirty="0">
                <a:latin typeface="Tahoma" panose="020B0604030504040204" pitchFamily="34" charset="0"/>
                <a:ea typeface="Tahoma" panose="020B0604030504040204" pitchFamily="34" charset="0"/>
                <a:cs typeface="Tahoma" panose="020B0604030504040204" pitchFamily="34" charset="0"/>
              </a:rPr>
              <a:t>. U </a:t>
            </a:r>
            <a:r>
              <a:rPr lang="en-US" sz="2400" dirty="0" err="1">
                <a:latin typeface="Tahoma" panose="020B0604030504040204" pitchFamily="34" charset="0"/>
                <a:ea typeface="Tahoma" panose="020B0604030504040204" pitchFamily="34" charset="0"/>
                <a:cs typeface="Tahoma" panose="020B0604030504040204" pitchFamily="34" charset="0"/>
              </a:rPr>
              <a:t>editoru</a:t>
            </a:r>
            <a:r>
              <a:rPr lang="en-US" sz="2400" dirty="0">
                <a:latin typeface="Tahoma" panose="020B0604030504040204" pitchFamily="34" charset="0"/>
                <a:ea typeface="Tahoma" panose="020B0604030504040204" pitchFamily="34" charset="0"/>
                <a:cs typeface="Tahoma" panose="020B0604030504040204" pitchFamily="34" charset="0"/>
              </a:rPr>
              <a:t> se </a:t>
            </a:r>
            <a:r>
              <a:rPr lang="en-US" sz="2400" dirty="0" err="1">
                <a:latin typeface="Tahoma" panose="020B0604030504040204" pitchFamily="34" charset="0"/>
                <a:ea typeface="Tahoma" panose="020B0604030504040204" pitchFamily="34" charset="0"/>
                <a:cs typeface="Tahoma" panose="020B0604030504040204" pitchFamily="34" charset="0"/>
              </a:rPr>
              <a:t>tekst</a:t>
            </a:r>
            <a:r>
              <a:rPr lang="en-US" sz="2400" dirty="0">
                <a:latin typeface="Tahoma" panose="020B0604030504040204" pitchFamily="34" charset="0"/>
                <a:ea typeface="Tahoma" panose="020B0604030504040204" pitchFamily="34" charset="0"/>
                <a:cs typeface="Tahoma" panose="020B0604030504040204" pitchFamily="34" charset="0"/>
              </a:rPr>
              <a:t> ne </a:t>
            </a:r>
            <a:r>
              <a:rPr lang="en-US" sz="2400" dirty="0" err="1">
                <a:latin typeface="Tahoma" panose="020B0604030504040204" pitchFamily="34" charset="0"/>
                <a:ea typeface="Tahoma" panose="020B0604030504040204" pitchFamily="34" charset="0"/>
                <a:cs typeface="Tahoma" panose="020B0604030504040204" pitchFamily="34" charset="0"/>
              </a:rPr>
              <a:t>može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uređivati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smtClean="0">
                <a:latin typeface="Tahoma" panose="020B0604030504040204" pitchFamily="34" charset="0"/>
                <a:ea typeface="Tahoma" panose="020B0604030504040204" pitchFamily="34" charset="0"/>
                <a:cs typeface="Tahoma" panose="020B0604030504040204" pitchFamily="34" charset="0"/>
              </a:rPr>
              <a:t>štampanje</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formatirati</a:t>
            </a:r>
            <a:r>
              <a:rPr lang="en-US" sz="2400" dirty="0" smtClean="0">
                <a:latin typeface="Tahoma" panose="020B0604030504040204" pitchFamily="34" charset="0"/>
                <a:ea typeface="Tahoma" panose="020B0604030504040204" pitchFamily="34" charset="0"/>
                <a:cs typeface="Tahoma" panose="020B0604030504040204" pitchFamily="34" charset="0"/>
              </a:rPr>
              <a:t>.</a:t>
            </a:r>
            <a:endParaRPr lang="sr-Latn-RS" sz="2400" dirty="0" smtClean="0">
              <a:latin typeface="Tahoma" panose="020B0604030504040204" pitchFamily="34" charset="0"/>
              <a:ea typeface="Tahoma" panose="020B0604030504040204" pitchFamily="34" charset="0"/>
              <a:cs typeface="Tahoma" panose="020B0604030504040204" pitchFamily="34" charset="0"/>
            </a:endParaRPr>
          </a:p>
          <a:p>
            <a:pPr lvl="1" algn="just"/>
            <a:r>
              <a:rPr lang="en-US" sz="2400" dirty="0" err="1">
                <a:latin typeface="Tahoma" panose="020B0604030504040204" pitchFamily="34" charset="0"/>
                <a:ea typeface="Tahoma" panose="020B0604030504040204" pitchFamily="34" charset="0"/>
                <a:cs typeface="Tahoma" panose="020B0604030504040204" pitchFamily="34" charset="0"/>
              </a:rPr>
              <a:t>Procesorima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teksta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smatrali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su</a:t>
            </a:r>
            <a:r>
              <a:rPr lang="en-US" sz="2400" dirty="0">
                <a:latin typeface="Tahoma" panose="020B0604030504040204" pitchFamily="34" charset="0"/>
                <a:ea typeface="Tahoma" panose="020B0604030504040204" pitchFamily="34" charset="0"/>
                <a:cs typeface="Tahoma" panose="020B0604030504040204" pitchFamily="34" charset="0"/>
              </a:rPr>
              <a:t> se </a:t>
            </a:r>
            <a:r>
              <a:rPr lang="en-US" sz="2400" dirty="0" err="1">
                <a:latin typeface="Tahoma" panose="020B0604030504040204" pitchFamily="34" charset="0"/>
                <a:ea typeface="Tahoma" panose="020B0604030504040204" pitchFamily="34" charset="0"/>
                <a:cs typeface="Tahoma" panose="020B0604030504040204" pitchFamily="34" charset="0"/>
              </a:rPr>
              <a:t>programi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koji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imali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smtClean="0">
                <a:latin typeface="Tahoma" panose="020B0604030504040204" pitchFamily="34" charset="0"/>
                <a:ea typeface="Tahoma" panose="020B0604030504040204" pitchFamily="34" charset="0"/>
                <a:cs typeface="Tahoma" panose="020B0604030504040204" pitchFamily="34" charset="0"/>
              </a:rPr>
              <a:t>ve</a:t>
            </a:r>
            <a:r>
              <a:rPr lang="sr-Latn-RS" sz="2400" dirty="0" smtClean="0">
                <a:latin typeface="Tahoma" panose="020B0604030504040204" pitchFamily="34" charset="0"/>
                <a:ea typeface="Tahoma" panose="020B0604030504040204" pitchFamily="34" charset="0"/>
                <a:cs typeface="Tahoma" panose="020B0604030504040204" pitchFamily="34" charset="0"/>
              </a:rPr>
              <a:t>ć</a:t>
            </a:r>
            <a:r>
              <a:rPr lang="en-US" sz="2400" dirty="0" smtClean="0">
                <a:latin typeface="Tahoma" panose="020B0604030504040204" pitchFamily="34" charset="0"/>
                <a:ea typeface="Tahoma" panose="020B0604030504040204" pitchFamily="34" charset="0"/>
                <a:cs typeface="Tahoma" panose="020B0604030504040204" pitchFamily="34" charset="0"/>
              </a:rPr>
              <a:t>e </a:t>
            </a:r>
            <a:r>
              <a:rPr lang="en-US" sz="2400" dirty="0" err="1" smtClean="0">
                <a:latin typeface="Tahoma" panose="020B0604030504040204" pitchFamily="34" charset="0"/>
                <a:ea typeface="Tahoma" panose="020B0604030504040204" pitchFamily="34" charset="0"/>
                <a:cs typeface="Tahoma" panose="020B0604030504040204" pitchFamily="34" charset="0"/>
              </a:rPr>
              <a:t>mogu</a:t>
            </a:r>
            <a:r>
              <a:rPr lang="sr-Latn-RS" sz="2400" dirty="0" smtClean="0">
                <a:latin typeface="Tahoma" panose="020B0604030504040204" pitchFamily="34" charset="0"/>
                <a:ea typeface="Tahoma" panose="020B0604030504040204" pitchFamily="34" charset="0"/>
                <a:cs typeface="Tahoma" panose="020B0604030504040204" pitchFamily="34" charset="0"/>
              </a:rPr>
              <a:t>ć</a:t>
            </a:r>
            <a:r>
              <a:rPr lang="en-US" sz="2400" dirty="0" err="1" smtClean="0">
                <a:latin typeface="Tahoma" panose="020B0604030504040204" pitchFamily="34" charset="0"/>
                <a:ea typeface="Tahoma" panose="020B0604030504040204" pitchFamily="34" charset="0"/>
                <a:cs typeface="Tahoma" panose="020B0604030504040204" pitchFamily="34" charset="0"/>
              </a:rPr>
              <a:t>nosti</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a:latin typeface="Tahoma" panose="020B0604030504040204" pitchFamily="34" charset="0"/>
                <a:ea typeface="Tahoma" panose="020B0604030504040204" pitchFamily="34" charset="0"/>
                <a:cs typeface="Tahoma" panose="020B0604030504040204" pitchFamily="34" charset="0"/>
              </a:rPr>
              <a:t>od </a:t>
            </a:r>
            <a:r>
              <a:rPr lang="en-US" sz="2400" dirty="0" err="1">
                <a:latin typeface="Tahoma" panose="020B0604030504040204" pitchFamily="34" charset="0"/>
                <a:ea typeface="Tahoma" panose="020B0604030504040204" pitchFamily="34" charset="0"/>
                <a:cs typeface="Tahoma" panose="020B0604030504040204" pitchFamily="34" charset="0"/>
              </a:rPr>
              <a:t>editora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jer</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smtClean="0">
                <a:latin typeface="Tahoma" panose="020B0604030504040204" pitchFamily="34" charset="0"/>
                <a:ea typeface="Tahoma" panose="020B0604030504040204" pitchFamily="34" charset="0"/>
                <a:cs typeface="Tahoma" panose="020B0604030504040204" pitchFamily="34" charset="0"/>
              </a:rPr>
              <a:t>omogu</a:t>
            </a:r>
            <a:r>
              <a:rPr lang="sr-Latn-RS" sz="2400" dirty="0" smtClean="0">
                <a:latin typeface="Tahoma" panose="020B0604030504040204" pitchFamily="34" charset="0"/>
                <a:ea typeface="Tahoma" panose="020B0604030504040204" pitchFamily="34" charset="0"/>
                <a:cs typeface="Tahoma" panose="020B0604030504040204" pitchFamily="34" charset="0"/>
              </a:rPr>
              <a:t>ć</a:t>
            </a:r>
            <a:r>
              <a:rPr lang="en-US" sz="2400" dirty="0" err="1" smtClean="0">
                <a:latin typeface="Tahoma" panose="020B0604030504040204" pitchFamily="34" charset="0"/>
                <a:ea typeface="Tahoma" panose="020B0604030504040204" pitchFamily="34" charset="0"/>
                <a:cs typeface="Tahoma" panose="020B0604030504040204" pitchFamily="34" charset="0"/>
              </a:rPr>
              <a:t>avali</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složenije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operacije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tekstom</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Ovi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programi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smtClean="0">
                <a:latin typeface="Tahoma" panose="020B0604030504040204" pitchFamily="34" charset="0"/>
                <a:ea typeface="Tahoma" panose="020B0604030504040204" pitchFamily="34" charset="0"/>
                <a:cs typeface="Tahoma" panose="020B0604030504040204" pitchFamily="34" charset="0"/>
              </a:rPr>
              <a:t>koriš</a:t>
            </a:r>
            <a:r>
              <a:rPr lang="sr-Latn-RS" sz="2400" dirty="0" smtClean="0">
                <a:latin typeface="Tahoma" panose="020B0604030504040204" pitchFamily="34" charset="0"/>
                <a:ea typeface="Tahoma" panose="020B0604030504040204" pitchFamily="34" charset="0"/>
                <a:cs typeface="Tahoma" panose="020B0604030504040204" pitchFamily="34" charset="0"/>
              </a:rPr>
              <a:t>ć</a:t>
            </a:r>
            <a:r>
              <a:rPr lang="en-US" sz="2400" dirty="0" err="1" smtClean="0">
                <a:latin typeface="Tahoma" panose="020B0604030504040204" pitchFamily="34" charset="0"/>
                <a:ea typeface="Tahoma" panose="020B0604030504040204" pitchFamily="34" charset="0"/>
                <a:cs typeface="Tahoma" panose="020B0604030504040204" pitchFamily="34" charset="0"/>
              </a:rPr>
              <a:t>eni</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unošelje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teksta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namenjenog</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štampanje</a:t>
            </a:r>
            <a:r>
              <a:rPr lang="en-US" sz="2400" dirty="0">
                <a:latin typeface="Tahoma" panose="020B0604030504040204" pitchFamily="34" charset="0"/>
                <a:ea typeface="Tahoma" panose="020B0604030504040204" pitchFamily="34" charset="0"/>
                <a:cs typeface="Tahoma" panose="020B0604030504040204" pitchFamily="34" charset="0"/>
              </a:rPr>
              <a:t>, da bi se </a:t>
            </a:r>
            <a:r>
              <a:rPr lang="en-US" sz="2400" dirty="0" err="1">
                <a:latin typeface="Tahoma" panose="020B0604030504040204" pitchFamily="34" charset="0"/>
                <a:ea typeface="Tahoma" panose="020B0604030504040204" pitchFamily="34" charset="0"/>
                <a:cs typeface="Tahoma" panose="020B0604030504040204" pitchFamily="34" charset="0"/>
              </a:rPr>
              <a:t>kasnije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tako</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unet</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tekst</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dodatno</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oblikovao</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pripremao</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štampu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formaterom</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teksta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nekim</a:t>
            </a:r>
            <a:r>
              <a:rPr lang="en-US" sz="2400" dirty="0">
                <a:latin typeface="Tahoma" panose="020B0604030504040204" pitchFamily="34" charset="0"/>
                <a:ea typeface="Tahoma" panose="020B0604030504040204" pitchFamily="34" charset="0"/>
                <a:cs typeface="Tahoma" panose="020B0604030504040204" pitchFamily="34" charset="0"/>
              </a:rPr>
              <a:t> od </a:t>
            </a:r>
            <a:r>
              <a:rPr lang="en-US" sz="2400" dirty="0" err="1">
                <a:latin typeface="Tahoma" panose="020B0604030504040204" pitchFamily="34" charset="0"/>
                <a:ea typeface="Tahoma" panose="020B0604030504040204" pitchFamily="34" charset="0"/>
                <a:cs typeface="Tahoma" panose="020B0604030504040204" pitchFamily="34" charset="0"/>
              </a:rPr>
              <a:t>programa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oblikovanje</a:t>
            </a:r>
            <a:r>
              <a:rPr lang="en-US" sz="2400" dirty="0">
                <a:latin typeface="Tahoma" panose="020B0604030504040204" pitchFamily="34" charset="0"/>
                <a:ea typeface="Tahoma" panose="020B0604030504040204" pitchFamily="34" charset="0"/>
                <a:cs typeface="Tahoma" panose="020B0604030504040204" pitchFamily="34" charset="0"/>
              </a:rPr>
              <a:t>. Danas </a:t>
            </a:r>
            <a:r>
              <a:rPr lang="en-US" sz="2400" dirty="0" err="1" smtClean="0">
                <a:latin typeface="Tahoma" panose="020B0604030504040204" pitchFamily="34" charset="0"/>
                <a:ea typeface="Tahoma" panose="020B0604030504040204" pitchFamily="34" charset="0"/>
                <a:cs typeface="Tahoma" panose="020B0604030504040204" pitchFamily="34" charset="0"/>
              </a:rPr>
              <a:t>ve</a:t>
            </a:r>
            <a:r>
              <a:rPr lang="sr-Latn-RS" sz="2400" dirty="0" smtClean="0">
                <a:latin typeface="Tahoma" panose="020B0604030504040204" pitchFamily="34" charset="0"/>
                <a:ea typeface="Tahoma" panose="020B0604030504040204" pitchFamily="34" charset="0"/>
                <a:cs typeface="Tahoma" panose="020B0604030504040204" pitchFamily="34" charset="0"/>
              </a:rPr>
              <a:t>ć</a:t>
            </a:r>
            <a:r>
              <a:rPr lang="en-US" sz="2400" dirty="0" err="1" smtClean="0">
                <a:latin typeface="Tahoma" panose="020B0604030504040204" pitchFamily="34" charset="0"/>
                <a:ea typeface="Tahoma" panose="020B0604030504040204" pitchFamily="34" charset="0"/>
                <a:cs typeface="Tahoma" panose="020B0604030504040204" pitchFamily="34" charset="0"/>
              </a:rPr>
              <a:t>ina</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procesora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teksta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ima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funkciju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formatera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Prvi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programi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koji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imali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dvojaku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funkciju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nazivali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su</a:t>
            </a:r>
            <a:r>
              <a:rPr lang="en-US" sz="2400" dirty="0">
                <a:latin typeface="Tahoma" panose="020B0604030504040204" pitchFamily="34" charset="0"/>
                <a:ea typeface="Tahoma" panose="020B0604030504040204" pitchFamily="34" charset="0"/>
                <a:cs typeface="Tahoma" panose="020B0604030504040204" pitchFamily="34" charset="0"/>
              </a:rPr>
              <a:t> se </a:t>
            </a:r>
            <a:r>
              <a:rPr lang="en-US" sz="2400" dirty="0" err="1">
                <a:latin typeface="Tahoma" panose="020B0604030504040204" pitchFamily="34" charset="0"/>
                <a:ea typeface="Tahoma" panose="020B0604030504040204" pitchFamily="34" charset="0"/>
                <a:cs typeface="Tahoma" panose="020B0604030504040204" pitchFamily="34" charset="0"/>
              </a:rPr>
              <a:t>programi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stono</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izdavaštvo</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ili</a:t>
            </a:r>
            <a:r>
              <a:rPr lang="en-US" sz="2400" dirty="0">
                <a:latin typeface="Tahoma" panose="020B0604030504040204" pitchFamily="34" charset="0"/>
                <a:ea typeface="Tahoma" panose="020B0604030504040204" pitchFamily="34" charset="0"/>
                <a:cs typeface="Tahoma" panose="020B0604030504040204" pitchFamily="34" charset="0"/>
              </a:rPr>
              <a:t> DTP (desktop publishing</a:t>
            </a:r>
            <a:r>
              <a:rPr lang="en-US" sz="2400" dirty="0" smtClean="0">
                <a:latin typeface="Tahoma" panose="020B0604030504040204" pitchFamily="34" charset="0"/>
                <a:ea typeface="Tahoma" panose="020B0604030504040204" pitchFamily="34" charset="0"/>
                <a:cs typeface="Tahoma" panose="020B0604030504040204" pitchFamily="34" charset="0"/>
              </a:rPr>
              <a:t>).</a:t>
            </a:r>
            <a:endParaRPr lang="sr-Latn-RS" sz="2400" dirty="0" smtClean="0">
              <a:latin typeface="Tahoma" panose="020B0604030504040204" pitchFamily="34" charset="0"/>
              <a:ea typeface="Tahoma" panose="020B0604030504040204" pitchFamily="34" charset="0"/>
              <a:cs typeface="Tahoma" panose="020B0604030504040204" pitchFamily="34" charset="0"/>
            </a:endParaRPr>
          </a:p>
          <a:p>
            <a:pPr lvl="1" algn="just"/>
            <a:r>
              <a:rPr lang="en-US" sz="2400" dirty="0" err="1">
                <a:latin typeface="Tahoma" panose="020B0604030504040204" pitchFamily="34" charset="0"/>
                <a:ea typeface="Tahoma" panose="020B0604030504040204" pitchFamily="34" charset="0"/>
                <a:cs typeface="Tahoma" panose="020B0604030504040204" pitchFamily="34" charset="0"/>
              </a:rPr>
              <a:t>Postoje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dve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vrste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programa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obradu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teksta</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Kod</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jednih</a:t>
            </a:r>
            <a:r>
              <a:rPr lang="en-US" sz="2400" dirty="0">
                <a:latin typeface="Tahoma" panose="020B0604030504040204" pitchFamily="34" charset="0"/>
                <a:ea typeface="Tahoma" panose="020B0604030504040204" pitchFamily="34" charset="0"/>
                <a:cs typeface="Tahoma" panose="020B0604030504040204" pitchFamily="34" charset="0"/>
              </a:rPr>
              <a:t> se </a:t>
            </a:r>
            <a:r>
              <a:rPr lang="en-US" sz="2400" dirty="0" err="1">
                <a:latin typeface="Tahoma" panose="020B0604030504040204" pitchFamily="34" charset="0"/>
                <a:ea typeface="Tahoma" panose="020B0604030504040204" pitchFamily="34" charset="0"/>
                <a:cs typeface="Tahoma" panose="020B0604030504040204" pitchFamily="34" charset="0"/>
              </a:rPr>
              <a:t>tekst</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ukucava</a:t>
            </a:r>
            <a:r>
              <a:rPr lang="en-US" sz="2400" dirty="0">
                <a:latin typeface="Tahoma" panose="020B0604030504040204" pitchFamily="34" charset="0"/>
                <a:ea typeface="Tahoma" panose="020B0604030504040204" pitchFamily="34" charset="0"/>
                <a:cs typeface="Tahoma" panose="020B0604030504040204" pitchFamily="34" charset="0"/>
              </a:rPr>
              <a:t> u </a:t>
            </a:r>
            <a:r>
              <a:rPr lang="en-US" sz="2400" dirty="0" err="1">
                <a:latin typeface="Tahoma" panose="020B0604030504040204" pitchFamily="34" charset="0"/>
                <a:ea typeface="Tahoma" panose="020B0604030504040204" pitchFamily="34" charset="0"/>
                <a:cs typeface="Tahoma" panose="020B0604030504040204" pitchFamily="34" charset="0"/>
              </a:rPr>
              <a:t>običnom</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editoru</a:t>
            </a:r>
            <a:r>
              <a:rPr lang="en-US" sz="2400" dirty="0">
                <a:latin typeface="Tahoma" panose="020B0604030504040204" pitchFamily="34" charset="0"/>
                <a:ea typeface="Tahoma" panose="020B0604030504040204" pitchFamily="34" charset="0"/>
                <a:cs typeface="Tahoma" panose="020B0604030504040204" pitchFamily="34" charset="0"/>
              </a:rPr>
              <a:t>, a </a:t>
            </a:r>
            <a:r>
              <a:rPr lang="en-US" sz="2400" dirty="0" err="1">
                <a:latin typeface="Tahoma" panose="020B0604030504040204" pitchFamily="34" charset="0"/>
                <a:ea typeface="Tahoma" panose="020B0604030504040204" pitchFamily="34" charset="0"/>
                <a:cs typeface="Tahoma" panose="020B0604030504040204" pitchFamily="34" charset="0"/>
              </a:rPr>
              <a:t>između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teksta</a:t>
            </a:r>
            <a:r>
              <a:rPr lang="en-US" sz="2400" dirty="0">
                <a:latin typeface="Tahoma" panose="020B0604030504040204" pitchFamily="34" charset="0"/>
                <a:ea typeface="Tahoma" panose="020B0604030504040204" pitchFamily="34" charset="0"/>
                <a:cs typeface="Tahoma" panose="020B0604030504040204" pitchFamily="34" charset="0"/>
              </a:rPr>
              <a:t> se </a:t>
            </a:r>
            <a:r>
              <a:rPr lang="en-US" sz="2400" dirty="0" err="1">
                <a:latin typeface="Tahoma" panose="020B0604030504040204" pitchFamily="34" charset="0"/>
                <a:ea typeface="Tahoma" panose="020B0604030504040204" pitchFamily="34" charset="0"/>
                <a:cs typeface="Tahoma" panose="020B0604030504040204" pitchFamily="34" charset="0"/>
              </a:rPr>
              <a:t>ukucavaju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komande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procesor</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teksta</a:t>
            </a:r>
            <a:r>
              <a:rPr lang="en-US" sz="2400" dirty="0">
                <a:latin typeface="Tahoma" panose="020B0604030504040204" pitchFamily="34" charset="0"/>
                <a:ea typeface="Tahoma" panose="020B0604030504040204" pitchFamily="34" charset="0"/>
                <a:cs typeface="Tahoma" panose="020B0604030504040204" pitchFamily="34" charset="0"/>
              </a:rPr>
              <a:t>.</a:t>
            </a:r>
            <a:endParaRPr lang="sr-Latn-RS" sz="2400" dirty="0" smtClean="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92155466"/>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lnSpcReduction="10000"/>
          </a:bodyPr>
          <a:lstStyle/>
          <a:p>
            <a:pPr lvl="1" algn="just"/>
            <a:r>
              <a:rPr lang="en-US" sz="2400" dirty="0" err="1">
                <a:latin typeface="Tahoma" panose="020B0604030504040204" pitchFamily="34" charset="0"/>
                <a:ea typeface="Tahoma" panose="020B0604030504040204" pitchFamily="34" charset="0"/>
                <a:cs typeface="Tahoma" panose="020B0604030504040204" pitchFamily="34" charset="0"/>
              </a:rPr>
              <a:t>Ovakav</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tekst</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služi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kao</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ulazni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podatak</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procesor</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teksta</a:t>
            </a:r>
            <a:r>
              <a:rPr lang="en-US" sz="2400" dirty="0">
                <a:latin typeface="Tahoma" panose="020B0604030504040204" pitchFamily="34" charset="0"/>
                <a:ea typeface="Tahoma" panose="020B0604030504040204" pitchFamily="34" charset="0"/>
                <a:cs typeface="Tahoma" panose="020B0604030504040204" pitchFamily="34" charset="0"/>
              </a:rPr>
              <a:t>. Kao </a:t>
            </a:r>
            <a:r>
              <a:rPr lang="en-US" sz="2400" dirty="0" err="1">
                <a:latin typeface="Tahoma" panose="020B0604030504040204" pitchFamily="34" charset="0"/>
                <a:ea typeface="Tahoma" panose="020B0604030504040204" pitchFamily="34" charset="0"/>
                <a:cs typeface="Tahoma" panose="020B0604030504040204" pitchFamily="34" charset="0"/>
              </a:rPr>
              <a:t>rezultat</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obrade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ovog</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programa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obično</a:t>
            </a:r>
            <a:r>
              <a:rPr lang="en-US" sz="2400" dirty="0">
                <a:latin typeface="Tahoma" panose="020B0604030504040204" pitchFamily="34" charset="0"/>
                <a:ea typeface="Tahoma" panose="020B0604030504040204" pitchFamily="34" charset="0"/>
                <a:cs typeface="Tahoma" panose="020B0604030504040204" pitchFamily="34" charset="0"/>
              </a:rPr>
              <a:t> se </a:t>
            </a:r>
            <a:r>
              <a:rPr lang="en-US" sz="2400" dirty="0" err="1">
                <a:latin typeface="Tahoma" panose="020B0604030504040204" pitchFamily="34" charset="0"/>
                <a:ea typeface="Tahoma" panose="020B0604030504040204" pitchFamily="34" charset="0"/>
                <a:cs typeface="Tahoma" panose="020B0604030504040204" pitchFamily="34" charset="0"/>
              </a:rPr>
              <a:t>dobija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neki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međurezultat</a:t>
            </a:r>
            <a:r>
              <a:rPr lang="en-US" sz="2400" dirty="0">
                <a:latin typeface="Tahoma" panose="020B0604030504040204" pitchFamily="34" charset="0"/>
                <a:ea typeface="Tahoma" panose="020B0604030504040204" pitchFamily="34" charset="0"/>
                <a:cs typeface="Tahoma" panose="020B0604030504040204" pitchFamily="34" charset="0"/>
              </a:rPr>
              <a:t> - </a:t>
            </a:r>
            <a:r>
              <a:rPr lang="en-US" sz="2400" dirty="0" err="1">
                <a:latin typeface="Tahoma" panose="020B0604030504040204" pitchFamily="34" charset="0"/>
                <a:ea typeface="Tahoma" panose="020B0604030504040204" pitchFamily="34" charset="0"/>
                <a:cs typeface="Tahoma" panose="020B0604030504040204" pitchFamily="34" charset="0"/>
              </a:rPr>
              <a:t>prerađeni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tekst</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koji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služi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kao</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ulazni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podatak</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programe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gledanje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obrađenog</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teksta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ekranu</a:t>
            </a:r>
            <a:r>
              <a:rPr lang="en-US" sz="2400" dirty="0">
                <a:latin typeface="Tahoma" panose="020B0604030504040204" pitchFamily="34" charset="0"/>
                <a:ea typeface="Tahoma" panose="020B0604030504040204" pitchFamily="34" charset="0"/>
                <a:cs typeface="Tahoma" panose="020B0604030504040204" pitchFamily="34" charset="0"/>
              </a:rPr>
              <a:t> (preview) </a:t>
            </a:r>
            <a:r>
              <a:rPr lang="en-US" sz="2400" dirty="0" err="1">
                <a:latin typeface="Tahoma" panose="020B0604030504040204" pitchFamily="34" charset="0"/>
                <a:ea typeface="Tahoma" panose="020B0604030504040204" pitchFamily="34" charset="0"/>
                <a:cs typeface="Tahoma" panose="020B0604030504040204" pitchFamily="34" charset="0"/>
              </a:rPr>
              <a:t>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programe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štampanje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obrađenog</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teksta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Ako</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korisnik</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želi</a:t>
            </a:r>
            <a:r>
              <a:rPr lang="en-US" sz="2400" dirty="0">
                <a:latin typeface="Tahoma" panose="020B0604030504040204" pitchFamily="34" charset="0"/>
                <a:ea typeface="Tahoma" panose="020B0604030504040204" pitchFamily="34" charset="0"/>
                <a:cs typeface="Tahoma" panose="020B0604030504040204" pitchFamily="34" charset="0"/>
              </a:rPr>
              <a:t> da </a:t>
            </a:r>
            <a:r>
              <a:rPr lang="en-US" sz="2400" dirty="0" err="1">
                <a:latin typeface="Tahoma" panose="020B0604030504040204" pitchFamily="34" charset="0"/>
                <a:ea typeface="Tahoma" panose="020B0604030504040204" pitchFamily="34" charset="0"/>
                <a:cs typeface="Tahoma" panose="020B0604030504040204" pitchFamily="34" charset="0"/>
              </a:rPr>
              <a:t>vidi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kako</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će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obrađeni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tekst</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izgledati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ekranu</a:t>
            </a:r>
            <a:r>
              <a:rPr lang="en-US" sz="2400" dirty="0">
                <a:latin typeface="Tahoma" panose="020B0604030504040204" pitchFamily="34" charset="0"/>
                <a:ea typeface="Tahoma" panose="020B0604030504040204" pitchFamily="34" charset="0"/>
                <a:cs typeface="Tahoma" panose="020B0604030504040204" pitchFamily="34" charset="0"/>
              </a:rPr>
              <a:t> mora da </a:t>
            </a:r>
            <a:r>
              <a:rPr lang="en-US" sz="2400" dirty="0" err="1">
                <a:latin typeface="Tahoma" panose="020B0604030504040204" pitchFamily="34" charset="0"/>
                <a:ea typeface="Tahoma" panose="020B0604030504040204" pitchFamily="34" charset="0"/>
                <a:cs typeface="Tahoma" panose="020B0604030504040204" pitchFamily="34" charset="0"/>
              </a:rPr>
              <a:t>prekine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ukucavanje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pokrene</a:t>
            </a:r>
            <a:r>
              <a:rPr lang="en-US" sz="2400" dirty="0">
                <a:latin typeface="Tahoma" panose="020B0604030504040204" pitchFamily="34" charset="0"/>
                <a:ea typeface="Tahoma" panose="020B0604030504040204" pitchFamily="34" charset="0"/>
                <a:cs typeface="Tahoma" panose="020B0604030504040204" pitchFamily="34" charset="0"/>
              </a:rPr>
              <a:t> program </a:t>
            </a:r>
            <a:r>
              <a:rPr lang="en-US" sz="2400" dirty="0" err="1">
                <a:latin typeface="Tahoma" panose="020B0604030504040204" pitchFamily="34" charset="0"/>
                <a:ea typeface="Tahoma" panose="020B0604030504040204" pitchFamily="34" charset="0"/>
                <a:cs typeface="Tahoma" panose="020B0604030504040204" pitchFamily="34" charset="0"/>
              </a:rPr>
              <a:t>za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obradu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posle</a:t>
            </a:r>
            <a:r>
              <a:rPr lang="en-US" sz="2400" dirty="0">
                <a:latin typeface="Tahoma" panose="020B0604030504040204" pitchFamily="34" charset="0"/>
                <a:ea typeface="Tahoma" panose="020B0604030504040204" pitchFamily="34" charset="0"/>
                <a:cs typeface="Tahoma" panose="020B0604030504040204" pitchFamily="34" charset="0"/>
              </a:rPr>
              <a:t> toga </a:t>
            </a:r>
            <a:r>
              <a:rPr lang="en-US" sz="2400" dirty="0" err="1">
                <a:latin typeface="Tahoma" panose="020B0604030504040204" pitchFamily="34" charset="0"/>
                <a:ea typeface="Tahoma" panose="020B0604030504040204" pitchFamily="34" charset="0"/>
                <a:cs typeface="Tahoma" panose="020B0604030504040204" pitchFamily="34" charset="0"/>
              </a:rPr>
              <a:t>pokrene</a:t>
            </a:r>
            <a:r>
              <a:rPr lang="en-US" sz="2400" dirty="0">
                <a:latin typeface="Tahoma" panose="020B0604030504040204" pitchFamily="34" charset="0"/>
                <a:ea typeface="Tahoma" panose="020B0604030504040204" pitchFamily="34" charset="0"/>
                <a:cs typeface="Tahoma" panose="020B0604030504040204" pitchFamily="34" charset="0"/>
              </a:rPr>
              <a:t> program </a:t>
            </a:r>
            <a:r>
              <a:rPr lang="en-US" sz="2400" dirty="0" err="1">
                <a:latin typeface="Tahoma" panose="020B0604030504040204" pitchFamily="34" charset="0"/>
                <a:ea typeface="Tahoma" panose="020B0604030504040204" pitchFamily="34" charset="0"/>
                <a:cs typeface="Tahoma" panose="020B0604030504040204" pitchFamily="34" charset="0"/>
              </a:rPr>
              <a:t>za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pregled</a:t>
            </a:r>
            <a:r>
              <a:rPr lang="en-US" sz="2400" dirty="0">
                <a:latin typeface="Tahoma" panose="020B0604030504040204" pitchFamily="34" charset="0"/>
                <a:ea typeface="Tahoma" panose="020B0604030504040204" pitchFamily="34" charset="0"/>
                <a:cs typeface="Tahoma" panose="020B0604030504040204" pitchFamily="34" charset="0"/>
              </a:rPr>
              <a:t>. Da bi se program </a:t>
            </a:r>
            <a:r>
              <a:rPr lang="en-US" sz="2400" dirty="0" err="1">
                <a:latin typeface="Tahoma" panose="020B0604030504040204" pitchFamily="34" charset="0"/>
                <a:ea typeface="Tahoma" panose="020B0604030504040204" pitchFamily="34" charset="0"/>
                <a:cs typeface="Tahoma" panose="020B0604030504040204" pitchFamily="34" charset="0"/>
              </a:rPr>
              <a:t>odštampao</a:t>
            </a:r>
            <a:r>
              <a:rPr lang="en-US" sz="2400" dirty="0">
                <a:latin typeface="Tahoma" panose="020B0604030504040204" pitchFamily="34" charset="0"/>
                <a:ea typeface="Tahoma" panose="020B0604030504040204" pitchFamily="34" charset="0"/>
                <a:cs typeface="Tahoma" panose="020B0604030504040204" pitchFamily="34" charset="0"/>
              </a:rPr>
              <a:t> mora da se </a:t>
            </a:r>
            <a:r>
              <a:rPr lang="en-US" sz="2400" dirty="0" err="1">
                <a:latin typeface="Tahoma" panose="020B0604030504040204" pitchFamily="34" charset="0"/>
                <a:ea typeface="Tahoma" panose="020B0604030504040204" pitchFamily="34" charset="0"/>
                <a:cs typeface="Tahoma" panose="020B0604030504040204" pitchFamily="34" charset="0"/>
              </a:rPr>
              <a:t>pokrene</a:t>
            </a:r>
            <a:r>
              <a:rPr lang="en-US" sz="2400" dirty="0">
                <a:latin typeface="Tahoma" panose="020B0604030504040204" pitchFamily="34" charset="0"/>
                <a:ea typeface="Tahoma" panose="020B0604030504040204" pitchFamily="34" charset="0"/>
                <a:cs typeface="Tahoma" panose="020B0604030504040204" pitchFamily="34" charset="0"/>
              </a:rPr>
              <a:t> program </a:t>
            </a:r>
            <a:r>
              <a:rPr lang="en-US" sz="2400" dirty="0" err="1">
                <a:latin typeface="Tahoma" panose="020B0604030504040204" pitchFamily="34" charset="0"/>
                <a:ea typeface="Tahoma" panose="020B0604030504040204" pitchFamily="34" charset="0"/>
                <a:cs typeface="Tahoma" panose="020B0604030504040204" pitchFamily="34" charset="0"/>
              </a:rPr>
              <a:t>za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štampanje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obrađenog</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teksta</a:t>
            </a:r>
            <a:r>
              <a:rPr lang="en-US" sz="2400" dirty="0">
                <a:latin typeface="Tahoma" panose="020B0604030504040204" pitchFamily="34" charset="0"/>
                <a:ea typeface="Tahoma" panose="020B0604030504040204" pitchFamily="34" charset="0"/>
                <a:cs typeface="Tahoma" panose="020B0604030504040204" pitchFamily="34" charset="0"/>
              </a:rPr>
              <a:t>. Primer </a:t>
            </a:r>
            <a:r>
              <a:rPr lang="en-US" sz="2400" dirty="0" err="1">
                <a:latin typeface="Tahoma" panose="020B0604030504040204" pitchFamily="34" charset="0"/>
                <a:ea typeface="Tahoma" panose="020B0604030504040204" pitchFamily="34" charset="0"/>
                <a:cs typeface="Tahoma" panose="020B0604030504040204" pitchFamily="34" charset="0"/>
              </a:rPr>
              <a:t>iz</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ove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grupe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programa</a:t>
            </a:r>
            <a:r>
              <a:rPr lang="en-US" sz="2400" dirty="0">
                <a:latin typeface="Tahoma" panose="020B0604030504040204" pitchFamily="34" charset="0"/>
                <a:ea typeface="Tahoma" panose="020B0604030504040204" pitchFamily="34" charset="0"/>
                <a:cs typeface="Tahoma" panose="020B0604030504040204" pitchFamily="34" charset="0"/>
              </a:rPr>
              <a:t> je TEX, </a:t>
            </a:r>
            <a:r>
              <a:rPr lang="en-US" sz="2400" dirty="0" err="1">
                <a:latin typeface="Tahoma" panose="020B0604030504040204" pitchFamily="34" charset="0"/>
                <a:ea typeface="Tahoma" panose="020B0604030504040204" pitchFamily="34" charset="0"/>
                <a:cs typeface="Tahoma" panose="020B0604030504040204" pitchFamily="34" charset="0"/>
              </a:rPr>
              <a:t>odnosno</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njegova</a:t>
            </a:r>
            <a:r>
              <a:rPr lang="en-US" sz="2400" dirty="0">
                <a:latin typeface="Tahoma" panose="020B0604030504040204" pitchFamily="34" charset="0"/>
                <a:ea typeface="Tahoma" panose="020B0604030504040204" pitchFamily="34" charset="0"/>
                <a:cs typeface="Tahoma" panose="020B0604030504040204" pitchFamily="34" charset="0"/>
              </a:rPr>
              <a:t> pod </a:t>
            </a:r>
            <a:r>
              <a:rPr lang="en-US" sz="2400" dirty="0" err="1">
                <a:latin typeface="Tahoma" panose="020B0604030504040204" pitchFamily="34" charset="0"/>
                <a:ea typeface="Tahoma" panose="020B0604030504040204" pitchFamily="34" charset="0"/>
                <a:cs typeface="Tahoma" panose="020B0604030504040204" pitchFamily="34" charset="0"/>
              </a:rPr>
              <a:t>varijanta</a:t>
            </a:r>
            <a:r>
              <a:rPr lang="en-US" sz="2400" dirty="0">
                <a:latin typeface="Tahoma" panose="020B0604030504040204" pitchFamily="34" charset="0"/>
                <a:ea typeface="Tahoma" panose="020B0604030504040204" pitchFamily="34" charset="0"/>
                <a:cs typeface="Tahoma" panose="020B0604030504040204" pitchFamily="34" charset="0"/>
              </a:rPr>
              <a:t> LATEX</a:t>
            </a:r>
            <a:r>
              <a:rPr lang="en-US" sz="2400" dirty="0" smtClean="0">
                <a:latin typeface="Tahoma" panose="020B0604030504040204" pitchFamily="34" charset="0"/>
                <a:ea typeface="Tahoma" panose="020B0604030504040204" pitchFamily="34" charset="0"/>
                <a:cs typeface="Tahoma" panose="020B0604030504040204" pitchFamily="34" charset="0"/>
              </a:rPr>
              <a:t>.</a:t>
            </a:r>
            <a:endParaRPr lang="sr-Latn-RS" sz="2400" dirty="0" smtClean="0">
              <a:latin typeface="Tahoma" panose="020B0604030504040204" pitchFamily="34" charset="0"/>
              <a:ea typeface="Tahoma" panose="020B0604030504040204" pitchFamily="34" charset="0"/>
              <a:cs typeface="Tahoma" panose="020B0604030504040204" pitchFamily="34" charset="0"/>
            </a:endParaRPr>
          </a:p>
          <a:p>
            <a:pPr lvl="1" algn="just"/>
            <a:r>
              <a:rPr lang="en-US" sz="2400" dirty="0" err="1">
                <a:latin typeface="Tahoma" panose="020B0604030504040204" pitchFamily="34" charset="0"/>
                <a:ea typeface="Tahoma" panose="020B0604030504040204" pitchFamily="34" charset="0"/>
                <a:cs typeface="Tahoma" panose="020B0604030504040204" pitchFamily="34" charset="0"/>
              </a:rPr>
              <a:t>Savremeni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programi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obradu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teksta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su</a:t>
            </a:r>
            <a:r>
              <a:rPr lang="en-US" sz="2400" dirty="0">
                <a:latin typeface="Tahoma" panose="020B0604030504040204" pitchFamily="34" charset="0"/>
                <a:ea typeface="Tahoma" panose="020B0604030504040204" pitchFamily="34" charset="0"/>
                <a:cs typeface="Tahoma" panose="020B0604030504040204" pitchFamily="34" charset="0"/>
              </a:rPr>
              <a:t> WYSIWYG (What You See Is What You Get) </a:t>
            </a:r>
            <a:r>
              <a:rPr lang="en-US" sz="2400" dirty="0" err="1">
                <a:latin typeface="Tahoma" panose="020B0604030504040204" pitchFamily="34" charset="0"/>
                <a:ea typeface="Tahoma" panose="020B0604030504040204" pitchFamily="34" charset="0"/>
                <a:cs typeface="Tahoma" panose="020B0604030504040204" pitchFamily="34" charset="0"/>
              </a:rPr>
              <a:t>programi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Kod</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ovih</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programa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korisnik</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vidi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monitoru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kako</a:t>
            </a:r>
            <a:r>
              <a:rPr lang="en-US" sz="2400" dirty="0">
                <a:latin typeface="Tahoma" panose="020B0604030504040204" pitchFamily="34" charset="0"/>
                <a:ea typeface="Tahoma" panose="020B0604030504040204" pitchFamily="34" charset="0"/>
                <a:cs typeface="Tahoma" panose="020B0604030504040204" pitchFamily="34" charset="0"/>
              </a:rPr>
              <a:t> </a:t>
            </a:r>
            <a:r>
              <a:rPr lang="sr-Latn-RS" sz="2400" dirty="0" smtClean="0">
                <a:latin typeface="Tahoma" panose="020B0604030504040204" pitchFamily="34" charset="0"/>
                <a:ea typeface="Tahoma" panose="020B0604030504040204" pitchFamily="34" charset="0"/>
                <a:cs typeface="Tahoma" panose="020B0604030504040204" pitchFamily="34" charset="0"/>
              </a:rPr>
              <a:t>ć</a:t>
            </a:r>
            <a:r>
              <a:rPr lang="en-US" sz="2400" dirty="0" smtClean="0">
                <a:latin typeface="Tahoma" panose="020B0604030504040204" pitchFamily="34" charset="0"/>
                <a:ea typeface="Tahoma" panose="020B0604030504040204" pitchFamily="34" charset="0"/>
                <a:cs typeface="Tahoma" panose="020B0604030504040204" pitchFamily="34" charset="0"/>
              </a:rPr>
              <a:t>e </a:t>
            </a:r>
            <a:r>
              <a:rPr lang="en-US" sz="2400" dirty="0" err="1">
                <a:latin typeface="Tahoma" panose="020B0604030504040204" pitchFamily="34" charset="0"/>
                <a:ea typeface="Tahoma" panose="020B0604030504040204" pitchFamily="34" charset="0"/>
                <a:cs typeface="Tahoma" panose="020B0604030504040204" pitchFamily="34" charset="0"/>
              </a:rPr>
              <a:t>dokument</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približno</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izledati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kada</a:t>
            </a:r>
            <a:r>
              <a:rPr lang="en-US" sz="2400" dirty="0">
                <a:latin typeface="Tahoma" panose="020B0604030504040204" pitchFamily="34" charset="0"/>
                <a:ea typeface="Tahoma" panose="020B0604030504040204" pitchFamily="34" charset="0"/>
                <a:cs typeface="Tahoma" panose="020B0604030504040204" pitchFamily="34" charset="0"/>
              </a:rPr>
              <a:t> se </a:t>
            </a:r>
            <a:r>
              <a:rPr lang="en-US" sz="2400" dirty="0" err="1">
                <a:latin typeface="Tahoma" panose="020B0604030504040204" pitchFamily="34" charset="0"/>
                <a:ea typeface="Tahoma" panose="020B0604030504040204" pitchFamily="34" charset="0"/>
                <a:cs typeface="Tahoma" panose="020B0604030504040204" pitchFamily="34" charset="0"/>
              </a:rPr>
              <a:t>odštampa</a:t>
            </a:r>
            <a:r>
              <a:rPr lang="en-US" sz="2400" dirty="0" smtClean="0">
                <a:latin typeface="Tahoma" panose="020B0604030504040204" pitchFamily="34" charset="0"/>
                <a:ea typeface="Tahoma" panose="020B0604030504040204" pitchFamily="34" charset="0"/>
                <a:cs typeface="Tahoma" panose="020B0604030504040204" pitchFamily="34" charset="0"/>
              </a:rPr>
              <a:t>.</a:t>
            </a:r>
            <a:endParaRPr lang="sr-Latn-RS" sz="2400" dirty="0" smtClean="0">
              <a:latin typeface="Tahoma" panose="020B0604030504040204" pitchFamily="34" charset="0"/>
              <a:ea typeface="Tahoma" panose="020B0604030504040204" pitchFamily="34" charset="0"/>
              <a:cs typeface="Tahoma" panose="020B0604030504040204" pitchFamily="34" charset="0"/>
            </a:endParaRP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Programi koji se najčešće koriste za obradu teksta su u Widows okruženju: Excel, PowerPoint i Access formatirajući Microsoft Office paket.</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Word je tekst procesor, pregledan i lak za korišćenje i ima ga svaki korisnik računara.</a:t>
            </a:r>
          </a:p>
        </p:txBody>
      </p:sp>
    </p:spTree>
    <p:extLst>
      <p:ext uri="{BB962C8B-B14F-4D97-AF65-F5344CB8AC3E}">
        <p14:creationId xmlns:p14="http://schemas.microsoft.com/office/powerpoint/2010/main" val="608855877"/>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fontScale="92500"/>
          </a:bodyPr>
          <a:lstStyle/>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Programi za rad s tabelama </a:t>
            </a:r>
            <a:r>
              <a:rPr lang="en-US" sz="2400" dirty="0">
                <a:latin typeface="Tahoma" panose="020B0604030504040204" pitchFamily="34" charset="0"/>
                <a:ea typeface="Tahoma" panose="020B0604030504040204" pitchFamily="34" charset="0"/>
                <a:cs typeface="Tahoma" panose="020B0604030504040204" pitchFamily="34" charset="0"/>
              </a:rPr>
              <a:t>(spreadsheet) </a:t>
            </a:r>
            <a:r>
              <a:rPr lang="en-US" sz="2400" dirty="0" err="1">
                <a:latin typeface="Tahoma" panose="020B0604030504040204" pitchFamily="34" charset="0"/>
                <a:ea typeface="Tahoma" panose="020B0604030504040204" pitchFamily="34" charset="0"/>
                <a:cs typeface="Tahoma" panose="020B0604030504040204" pitchFamily="34" charset="0"/>
              </a:rPr>
              <a:t>imaju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ekranu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prikazane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tabele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podeljene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vrste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kolone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koje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služe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prikazivanje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obradu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poslovnih</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podataka</a:t>
            </a:r>
            <a:r>
              <a:rPr lang="en-US" sz="2400" dirty="0" smtClean="0">
                <a:latin typeface="Tahoma" panose="020B0604030504040204" pitchFamily="34" charset="0"/>
                <a:ea typeface="Tahoma" panose="020B0604030504040204" pitchFamily="34" charset="0"/>
                <a:cs typeface="Tahoma" panose="020B0604030504040204" pitchFamily="34" charset="0"/>
              </a:rPr>
              <a:t>.</a:t>
            </a:r>
            <a:r>
              <a:rPr lang="sr-Latn-R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smtClean="0">
                <a:latin typeface="Tahoma" panose="020B0604030504040204" pitchFamily="34" charset="0"/>
                <a:ea typeface="Tahoma" panose="020B0604030504040204" pitchFamily="34" charset="0"/>
                <a:cs typeface="Tahoma" panose="020B0604030504040204" pitchFamily="34" charset="0"/>
              </a:rPr>
              <a:t>Okruženje</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a:latin typeface="Tahoma" panose="020B0604030504040204" pitchFamily="34" charset="0"/>
                <a:ea typeface="Tahoma" panose="020B0604030504040204" pitchFamily="34" charset="0"/>
                <a:cs typeface="Tahoma" panose="020B0604030504040204" pitchFamily="34" charset="0"/>
              </a:rPr>
              <a:t>u </a:t>
            </a:r>
            <a:r>
              <a:rPr lang="en-US" sz="2400" dirty="0" err="1">
                <a:latin typeface="Tahoma" panose="020B0604030504040204" pitchFamily="34" charset="0"/>
                <a:ea typeface="Tahoma" panose="020B0604030504040204" pitchFamily="34" charset="0"/>
                <a:cs typeface="Tahoma" panose="020B0604030504040204" pitchFamily="34" charset="0"/>
              </a:rPr>
              <a:t>kom</a:t>
            </a:r>
            <a:r>
              <a:rPr lang="en-US" sz="2400" dirty="0">
                <a:latin typeface="Tahoma" panose="020B0604030504040204" pitchFamily="34" charset="0"/>
                <a:ea typeface="Tahoma" panose="020B0604030504040204" pitchFamily="34" charset="0"/>
                <a:cs typeface="Tahoma" panose="020B0604030504040204" pitchFamily="34" charset="0"/>
              </a:rPr>
              <a:t> se </a:t>
            </a:r>
            <a:r>
              <a:rPr lang="en-US" sz="2400" dirty="0" err="1">
                <a:latin typeface="Tahoma" panose="020B0604030504040204" pitchFamily="34" charset="0"/>
                <a:ea typeface="Tahoma" panose="020B0604030504040204" pitchFamily="34" charset="0"/>
                <a:cs typeface="Tahoma" panose="020B0604030504040204" pitchFamily="34" charset="0"/>
              </a:rPr>
              <a:t>odvija</a:t>
            </a:r>
            <a:r>
              <a:rPr lang="en-US" sz="2400" dirty="0">
                <a:latin typeface="Tahoma" panose="020B0604030504040204" pitchFamily="34" charset="0"/>
                <a:ea typeface="Tahoma" panose="020B0604030504040204" pitchFamily="34" charset="0"/>
                <a:cs typeface="Tahoma" panose="020B0604030504040204" pitchFamily="34" charset="0"/>
              </a:rPr>
              <a:t> rad </a:t>
            </a:r>
            <a:r>
              <a:rPr lang="en-US" sz="2400" dirty="0" err="1">
                <a:latin typeface="Tahoma" panose="020B0604030504040204" pitchFamily="34" charset="0"/>
                <a:ea typeface="Tahoma" panose="020B0604030504040204" pitchFamily="34" charset="0"/>
                <a:cs typeface="Tahoma" panose="020B0604030504040204" pitchFamily="34" charset="0"/>
              </a:rPr>
              <a:t>programa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čine</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radne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tabele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unošenje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računanje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analizu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podataka</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grafikoni</a:t>
            </a:r>
            <a:r>
              <a:rPr lang="en-US" sz="2400" dirty="0">
                <a:latin typeface="Tahoma" panose="020B0604030504040204" pitchFamily="34" charset="0"/>
                <a:ea typeface="Tahoma" panose="020B0604030504040204" pitchFamily="34" charset="0"/>
                <a:cs typeface="Tahoma" panose="020B0604030504040204" pitchFamily="34" charset="0"/>
              </a:rPr>
              <a:t> (charts) </a:t>
            </a:r>
            <a:r>
              <a:rPr lang="en-US" sz="2400" dirty="0" err="1">
                <a:latin typeface="Tahoma" panose="020B0604030504040204" pitchFamily="34" charset="0"/>
                <a:ea typeface="Tahoma" panose="020B0604030504040204" pitchFamily="34" charset="0"/>
                <a:cs typeface="Tahoma" panose="020B0604030504040204" pitchFamily="34" charset="0"/>
              </a:rPr>
              <a:t>za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grafičko</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predstavljanje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podataka</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baze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podataka</a:t>
            </a:r>
            <a:r>
              <a:rPr lang="en-US" sz="2400" dirty="0">
                <a:latin typeface="Tahoma" panose="020B0604030504040204" pitchFamily="34" charset="0"/>
                <a:ea typeface="Tahoma" panose="020B0604030504040204" pitchFamily="34" charset="0"/>
                <a:cs typeface="Tahoma" panose="020B0604030504040204" pitchFamily="34" charset="0"/>
              </a:rPr>
              <a:t> (data bases) </a:t>
            </a:r>
            <a:r>
              <a:rPr lang="en-US" sz="2400" dirty="0" err="1">
                <a:latin typeface="Tahoma" panose="020B0604030504040204" pitchFamily="34" charset="0"/>
                <a:ea typeface="Tahoma" panose="020B0604030504040204" pitchFamily="34" charset="0"/>
                <a:cs typeface="Tahoma" panose="020B0604030504040204" pitchFamily="34" charset="0"/>
              </a:rPr>
              <a:t>za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obradu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smtClean="0">
                <a:latin typeface="Tahoma" panose="020B0604030504040204" pitchFamily="34" charset="0"/>
                <a:ea typeface="Tahoma" panose="020B0604030504040204" pitchFamily="34" charset="0"/>
                <a:cs typeface="Tahoma" panose="020B0604030504040204" pitchFamily="34" charset="0"/>
              </a:rPr>
              <a:t>vel</a:t>
            </a:r>
            <a:r>
              <a:rPr lang="sr-Latn-RS" sz="2400" dirty="0" smtClean="0">
                <a:latin typeface="Tahoma" panose="020B0604030504040204" pitchFamily="34" charset="0"/>
                <a:ea typeface="Tahoma" panose="020B0604030504040204" pitchFamily="34" charset="0"/>
                <a:cs typeface="Tahoma" panose="020B0604030504040204" pitchFamily="34" charset="0"/>
              </a:rPr>
              <a:t>i</a:t>
            </a:r>
            <a:r>
              <a:rPr lang="en-US" sz="2400" dirty="0" err="1" smtClean="0">
                <a:latin typeface="Tahoma" panose="020B0604030504040204" pitchFamily="34" charset="0"/>
                <a:ea typeface="Tahoma" panose="020B0604030504040204" pitchFamily="34" charset="0"/>
                <a:cs typeface="Tahoma" panose="020B0604030504040204" pitchFamily="34" charset="0"/>
              </a:rPr>
              <a:t>kog</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broja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informacija</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posebne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smtClean="0">
                <a:latin typeface="Tahoma" panose="020B0604030504040204" pitchFamily="34" charset="0"/>
                <a:ea typeface="Tahoma" panose="020B0604030504040204" pitchFamily="34" charset="0"/>
                <a:cs typeface="Tahoma" panose="020B0604030504040204" pitchFamily="34" charset="0"/>
              </a:rPr>
              <a:t>mogu</a:t>
            </a:r>
            <a:r>
              <a:rPr lang="sr-Latn-RS" sz="2400" dirty="0" smtClean="0">
                <a:latin typeface="Tahoma" panose="020B0604030504040204" pitchFamily="34" charset="0"/>
                <a:ea typeface="Tahoma" panose="020B0604030504040204" pitchFamily="34" charset="0"/>
                <a:cs typeface="Tahoma" panose="020B0604030504040204" pitchFamily="34" charset="0"/>
              </a:rPr>
              <a:t>ć</a:t>
            </a:r>
            <a:r>
              <a:rPr lang="en-US" sz="2400" dirty="0" err="1" smtClean="0">
                <a:latin typeface="Tahoma" panose="020B0604030504040204" pitchFamily="34" charset="0"/>
                <a:ea typeface="Tahoma" panose="020B0604030504040204" pitchFamily="34" charset="0"/>
                <a:cs typeface="Tahoma" panose="020B0604030504040204" pitchFamily="34" charset="0"/>
              </a:rPr>
              <a:t>nosti</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formatizovanje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grafiku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kreiranje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štampanih</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trenutnih</a:t>
            </a:r>
            <a:r>
              <a:rPr lang="en-US" sz="2400" dirty="0">
                <a:latin typeface="Tahoma" panose="020B0604030504040204" pitchFamily="34" charset="0"/>
                <a:ea typeface="Tahoma" panose="020B0604030504040204" pitchFamily="34" charset="0"/>
                <a:cs typeface="Tahoma" panose="020B0604030504040204" pitchFamily="34" charset="0"/>
              </a:rPr>
              <a:t> (on-line) </a:t>
            </a:r>
            <a:r>
              <a:rPr lang="en-US" sz="2400" dirty="0" err="1">
                <a:latin typeface="Tahoma" panose="020B0604030504040204" pitchFamily="34" charset="0"/>
                <a:ea typeface="Tahoma" panose="020B0604030504040204" pitchFamily="34" charset="0"/>
                <a:cs typeface="Tahoma" panose="020B0604030504040204" pitchFamily="34" charset="0"/>
              </a:rPr>
              <a:t>izveštaja</a:t>
            </a:r>
            <a:r>
              <a:rPr lang="en-US" sz="2400" dirty="0" smtClean="0">
                <a:latin typeface="Tahoma" panose="020B0604030504040204" pitchFamily="34" charset="0"/>
                <a:ea typeface="Tahoma" panose="020B0604030504040204" pitchFamily="34" charset="0"/>
                <a:cs typeface="Tahoma" panose="020B0604030504040204" pitchFamily="34" charset="0"/>
              </a:rPr>
              <a:t>.</a:t>
            </a:r>
            <a:endParaRPr lang="sr-Latn-RS" sz="2400" dirty="0" smtClean="0">
              <a:latin typeface="Tahoma" panose="020B0604030504040204" pitchFamily="34" charset="0"/>
              <a:ea typeface="Tahoma" panose="020B0604030504040204" pitchFamily="34" charset="0"/>
              <a:cs typeface="Tahoma" panose="020B0604030504040204" pitchFamily="34" charset="0"/>
            </a:endParaRPr>
          </a:p>
          <a:p>
            <a:pPr lvl="1" algn="just"/>
            <a:r>
              <a:rPr lang="en-US" sz="2400" dirty="0" err="1">
                <a:latin typeface="Tahoma" panose="020B0604030504040204" pitchFamily="34" charset="0"/>
                <a:ea typeface="Tahoma" panose="020B0604030504040204" pitchFamily="34" charset="0"/>
                <a:cs typeface="Tahoma" panose="020B0604030504040204" pitchFamily="34" charset="0"/>
              </a:rPr>
              <a:t>Radne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tabele</a:t>
            </a:r>
            <a:r>
              <a:rPr lang="en-US" sz="2400" dirty="0">
                <a:latin typeface="Tahoma" panose="020B0604030504040204" pitchFamily="34" charset="0"/>
                <a:ea typeface="Tahoma" panose="020B0604030504040204" pitchFamily="34" charset="0"/>
                <a:cs typeface="Tahoma" panose="020B0604030504040204" pitchFamily="34" charset="0"/>
              </a:rPr>
              <a:t> se </a:t>
            </a:r>
            <a:r>
              <a:rPr lang="en-US" sz="2400" dirty="0" err="1">
                <a:latin typeface="Tahoma" panose="020B0604030504040204" pitchFamily="34" charset="0"/>
                <a:ea typeface="Tahoma" panose="020B0604030504040204" pitchFamily="34" charset="0"/>
                <a:cs typeface="Tahoma" panose="020B0604030504040204" pitchFamily="34" charset="0"/>
              </a:rPr>
              <a:t>sastoje</a:t>
            </a:r>
            <a:r>
              <a:rPr lang="en-US" sz="2400" dirty="0">
                <a:latin typeface="Tahoma" panose="020B0604030504040204" pitchFamily="34" charset="0"/>
                <a:ea typeface="Tahoma" panose="020B0604030504040204" pitchFamily="34" charset="0"/>
                <a:cs typeface="Tahoma" panose="020B0604030504040204" pitchFamily="34" charset="0"/>
              </a:rPr>
              <a:t> od </a:t>
            </a:r>
            <a:r>
              <a:rPr lang="sr-Latn-RS" sz="2400" dirty="0" smtClean="0">
                <a:latin typeface="Tahoma" panose="020B0604030504040204" pitchFamily="34" charset="0"/>
                <a:ea typeface="Tahoma" panose="020B0604030504040204" pitchFamily="34" charset="0"/>
                <a:cs typeface="Tahoma" panose="020B0604030504040204" pitchFamily="34" charset="0"/>
              </a:rPr>
              <a:t>ć</a:t>
            </a:r>
            <a:r>
              <a:rPr lang="en-US" sz="2400" dirty="0" err="1" smtClean="0">
                <a:latin typeface="Tahoma" panose="020B0604030504040204" pitchFamily="34" charset="0"/>
                <a:ea typeface="Tahoma" panose="020B0604030504040204" pitchFamily="34" charset="0"/>
                <a:cs typeface="Tahoma" panose="020B0604030504040204" pitchFamily="34" charset="0"/>
              </a:rPr>
              <a:t>elija</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a:latin typeface="Tahoma" panose="020B0604030504040204" pitchFamily="34" charset="0"/>
                <a:ea typeface="Tahoma" panose="020B0604030504040204" pitchFamily="34" charset="0"/>
                <a:cs typeface="Tahoma" panose="020B0604030504040204" pitchFamily="34" charset="0"/>
              </a:rPr>
              <a:t>(cells) u </a:t>
            </a:r>
            <a:r>
              <a:rPr lang="en-US" sz="2400" dirty="0" err="1">
                <a:latin typeface="Tahoma" panose="020B0604030504040204" pitchFamily="34" charset="0"/>
                <a:ea typeface="Tahoma" panose="020B0604030504040204" pitchFamily="34" charset="0"/>
                <a:cs typeface="Tahoma" panose="020B0604030504040204" pitchFamily="34" charset="0"/>
              </a:rPr>
              <a:t>koje</a:t>
            </a:r>
            <a:r>
              <a:rPr lang="en-US" sz="2400" dirty="0">
                <a:latin typeface="Tahoma" panose="020B0604030504040204" pitchFamily="34" charset="0"/>
                <a:ea typeface="Tahoma" panose="020B0604030504040204" pitchFamily="34" charset="0"/>
                <a:cs typeface="Tahoma" panose="020B0604030504040204" pitchFamily="34" charset="0"/>
              </a:rPr>
              <a:t> se </a:t>
            </a:r>
            <a:r>
              <a:rPr lang="en-US" sz="2400" dirty="0" err="1">
                <a:latin typeface="Tahoma" panose="020B0604030504040204" pitchFamily="34" charset="0"/>
                <a:ea typeface="Tahoma" panose="020B0604030504040204" pitchFamily="34" charset="0"/>
                <a:cs typeface="Tahoma" panose="020B0604030504040204" pitchFamily="34" charset="0"/>
              </a:rPr>
              <a:t>unose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podaci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koji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smtClean="0">
                <a:latin typeface="Tahoma" panose="020B0604030504040204" pitchFamily="34" charset="0"/>
                <a:ea typeface="Tahoma" panose="020B0604030504040204" pitchFamily="34" charset="0"/>
                <a:cs typeface="Tahoma" panose="020B0604030504040204" pitchFamily="34" charset="0"/>
              </a:rPr>
              <a:t>mogu</a:t>
            </a:r>
            <a:r>
              <a:rPr lang="sr-Latn-R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smtClean="0">
                <a:latin typeface="Tahoma" panose="020B0604030504040204" pitchFamily="34" charset="0"/>
                <a:ea typeface="Tahoma" panose="020B0604030504040204" pitchFamily="34" charset="0"/>
                <a:cs typeface="Tahoma" panose="020B0604030504040204" pitchFamily="34" charset="0"/>
              </a:rPr>
              <a:t>biti</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izvorni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izvedeni</a:t>
            </a:r>
            <a:r>
              <a:rPr lang="en-US" sz="2400" dirty="0" smtClean="0">
                <a:latin typeface="Tahoma" panose="020B0604030504040204" pitchFamily="34" charset="0"/>
                <a:ea typeface="Tahoma" panose="020B0604030504040204" pitchFamily="34" charset="0"/>
                <a:cs typeface="Tahoma" panose="020B0604030504040204" pitchFamily="34" charset="0"/>
              </a:rPr>
              <a:t>.</a:t>
            </a:r>
            <a:r>
              <a:rPr lang="sr-Latn-R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smtClean="0">
                <a:latin typeface="Tahoma" panose="020B0604030504040204" pitchFamily="34" charset="0"/>
                <a:ea typeface="Tahoma" panose="020B0604030504040204" pitchFamily="34" charset="0"/>
                <a:cs typeface="Tahoma" panose="020B0604030504040204" pitchFamily="34" charset="0"/>
              </a:rPr>
              <a:t>Izvorni</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podaci</a:t>
            </a:r>
            <a:r>
              <a:rPr lang="en-US" sz="2400" dirty="0">
                <a:latin typeface="Tahoma" panose="020B0604030504040204" pitchFamily="34" charset="0"/>
                <a:ea typeface="Tahoma" panose="020B0604030504040204" pitchFamily="34" charset="0"/>
                <a:cs typeface="Tahoma" panose="020B0604030504040204" pitchFamily="34" charset="0"/>
              </a:rPr>
              <a:t> se </a:t>
            </a:r>
            <a:r>
              <a:rPr lang="en-US" sz="2400" dirty="0" err="1">
                <a:latin typeface="Tahoma" panose="020B0604030504040204" pitchFamily="34" charset="0"/>
                <a:ea typeface="Tahoma" panose="020B0604030504040204" pitchFamily="34" charset="0"/>
                <a:cs typeface="Tahoma" panose="020B0604030504040204" pitchFamily="34" charset="0"/>
              </a:rPr>
              <a:t>unose</a:t>
            </a:r>
            <a:r>
              <a:rPr lang="en-US" sz="2400" dirty="0">
                <a:latin typeface="Tahoma" panose="020B0604030504040204" pitchFamily="34" charset="0"/>
                <a:ea typeface="Tahoma" panose="020B0604030504040204" pitchFamily="34" charset="0"/>
                <a:cs typeface="Tahoma" panose="020B0604030504040204" pitchFamily="34" charset="0"/>
              </a:rPr>
              <a:t> u </a:t>
            </a:r>
            <a:r>
              <a:rPr lang="sr-Latn-RS" sz="2400" dirty="0" smtClean="0">
                <a:latin typeface="Tahoma" panose="020B0604030504040204" pitchFamily="34" charset="0"/>
                <a:ea typeface="Tahoma" panose="020B0604030504040204" pitchFamily="34" charset="0"/>
                <a:cs typeface="Tahoma" panose="020B0604030504040204" pitchFamily="34" charset="0"/>
              </a:rPr>
              <a:t>ć</a:t>
            </a:r>
            <a:r>
              <a:rPr lang="en-US" sz="2400" dirty="0" err="1" smtClean="0">
                <a:latin typeface="Tahoma" panose="020B0604030504040204" pitchFamily="34" charset="0"/>
                <a:ea typeface="Tahoma" panose="020B0604030504040204" pitchFamily="34" charset="0"/>
                <a:cs typeface="Tahoma" panose="020B0604030504040204" pitchFamily="34" charset="0"/>
              </a:rPr>
              <a:t>eliju</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direktno</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dok</a:t>
            </a:r>
            <a:r>
              <a:rPr lang="en-US" sz="2400" dirty="0">
                <a:latin typeface="Tahoma" panose="020B0604030504040204" pitchFamily="34" charset="0"/>
                <a:ea typeface="Tahoma" panose="020B0604030504040204" pitchFamily="34" charset="0"/>
                <a:cs typeface="Tahoma" panose="020B0604030504040204" pitchFamily="34" charset="0"/>
              </a:rPr>
              <a:t> se </a:t>
            </a:r>
            <a:r>
              <a:rPr lang="en-US" sz="2400" dirty="0" err="1">
                <a:latin typeface="Tahoma" panose="020B0604030504040204" pitchFamily="34" charset="0"/>
                <a:ea typeface="Tahoma" panose="020B0604030504040204" pitchFamily="34" charset="0"/>
                <a:cs typeface="Tahoma" panose="020B0604030504040204" pitchFamily="34" charset="0"/>
              </a:rPr>
              <a:t>izvedeni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formiraju</a:t>
            </a:r>
            <a:r>
              <a:rPr lang="en-US" sz="2400" dirty="0">
                <a:latin typeface="Tahoma" panose="020B0604030504040204" pitchFamily="34" charset="0"/>
                <a:ea typeface="Tahoma" panose="020B0604030504040204" pitchFamily="34" charset="0"/>
                <a:cs typeface="Tahoma" panose="020B0604030504040204" pitchFamily="34" charset="0"/>
              </a:rPr>
              <a:t> u </a:t>
            </a:r>
            <a:r>
              <a:rPr lang="sr-Latn-RS" sz="2400" dirty="0" smtClean="0">
                <a:latin typeface="Tahoma" panose="020B0604030504040204" pitchFamily="34" charset="0"/>
                <a:ea typeface="Tahoma" panose="020B0604030504040204" pitchFamily="34" charset="0"/>
                <a:cs typeface="Tahoma" panose="020B0604030504040204" pitchFamily="34" charset="0"/>
              </a:rPr>
              <a:t>ć</a:t>
            </a:r>
            <a:r>
              <a:rPr lang="en-US" sz="2400" dirty="0" err="1" smtClean="0">
                <a:latin typeface="Tahoma" panose="020B0604030504040204" pitchFamily="34" charset="0"/>
                <a:ea typeface="Tahoma" panose="020B0604030504040204" pitchFamily="34" charset="0"/>
                <a:cs typeface="Tahoma" panose="020B0604030504040204" pitchFamily="34" charset="0"/>
              </a:rPr>
              <a:t>eliji</a:t>
            </a:r>
            <a:r>
              <a:rPr lang="sr-Latn-R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smtClean="0">
                <a:latin typeface="Tahoma" panose="020B0604030504040204" pitchFamily="34" charset="0"/>
                <a:ea typeface="Tahoma" panose="020B0604030504040204" pitchFamily="34" charset="0"/>
                <a:cs typeface="Tahoma" panose="020B0604030504040204" pitchFamily="34" charset="0"/>
              </a:rPr>
              <a:t>pomo</a:t>
            </a:r>
            <a:r>
              <a:rPr lang="sr-Latn-RS" sz="2400" dirty="0" smtClean="0">
                <a:latin typeface="Tahoma" panose="020B0604030504040204" pitchFamily="34" charset="0"/>
                <a:ea typeface="Tahoma" panose="020B0604030504040204" pitchFamily="34" charset="0"/>
                <a:cs typeface="Tahoma" panose="020B0604030504040204" pitchFamily="34" charset="0"/>
              </a:rPr>
              <a:t>ć</a:t>
            </a:r>
            <a:r>
              <a:rPr lang="en-US" sz="2400" dirty="0" smtClean="0">
                <a:latin typeface="Tahoma" panose="020B0604030504040204" pitchFamily="34" charset="0"/>
                <a:ea typeface="Tahoma" panose="020B0604030504040204" pitchFamily="34" charset="0"/>
                <a:cs typeface="Tahoma" panose="020B0604030504040204" pitchFamily="34" charset="0"/>
              </a:rPr>
              <a:t>u </a:t>
            </a:r>
            <a:r>
              <a:rPr lang="en-US" sz="2400" dirty="0">
                <a:latin typeface="Tahoma" panose="020B0604030504040204" pitchFamily="34" charset="0"/>
                <a:ea typeface="Tahoma" panose="020B0604030504040204" pitchFamily="34" charset="0"/>
                <a:cs typeface="Tahoma" panose="020B0604030504040204" pitchFamily="34" charset="0"/>
              </a:rPr>
              <a:t>formula u </a:t>
            </a:r>
            <a:r>
              <a:rPr lang="en-US" sz="2400" dirty="0" err="1">
                <a:latin typeface="Tahoma" panose="020B0604030504040204" pitchFamily="34" charset="0"/>
                <a:ea typeface="Tahoma" panose="020B0604030504040204" pitchFamily="34" charset="0"/>
                <a:cs typeface="Tahoma" panose="020B0604030504040204" pitchFamily="34" charset="0"/>
              </a:rPr>
              <a:t>kojima</a:t>
            </a:r>
            <a:r>
              <a:rPr lang="en-US" sz="2400" dirty="0">
                <a:latin typeface="Tahoma" panose="020B0604030504040204" pitchFamily="34" charset="0"/>
                <a:ea typeface="Tahoma" panose="020B0604030504040204" pitchFamily="34" charset="0"/>
                <a:cs typeface="Tahoma" panose="020B0604030504040204" pitchFamily="34" charset="0"/>
              </a:rPr>
              <a:t> se </a:t>
            </a:r>
            <a:r>
              <a:rPr lang="en-US" sz="2400" dirty="0" err="1">
                <a:latin typeface="Tahoma" panose="020B0604030504040204" pitchFamily="34" charset="0"/>
                <a:ea typeface="Tahoma" panose="020B0604030504040204" pitchFamily="34" charset="0"/>
                <a:cs typeface="Tahoma" panose="020B0604030504040204" pitchFamily="34" charset="0"/>
              </a:rPr>
              <a:t>pozivaju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izvorni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ili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drugi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izvedeni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podaci</a:t>
            </a:r>
            <a:r>
              <a:rPr lang="en-US" sz="2400" dirty="0" smtClean="0">
                <a:latin typeface="Tahoma" panose="020B0604030504040204" pitchFamily="34" charset="0"/>
                <a:ea typeface="Tahoma" panose="020B0604030504040204" pitchFamily="34" charset="0"/>
                <a:cs typeface="Tahoma" panose="020B0604030504040204" pitchFamily="34" charset="0"/>
              </a:rPr>
              <a:t>.</a:t>
            </a:r>
            <a:r>
              <a:rPr lang="sr-Latn-R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smtClean="0">
                <a:latin typeface="Tahoma" panose="020B0604030504040204" pitchFamily="34" charset="0"/>
                <a:ea typeface="Tahoma" panose="020B0604030504040204" pitchFamily="34" charset="0"/>
                <a:cs typeface="Tahoma" panose="020B0604030504040204" pitchFamily="34" charset="0"/>
              </a:rPr>
              <a:t>Podaci</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a:latin typeface="Tahoma" panose="020B0604030504040204" pitchFamily="34" charset="0"/>
                <a:ea typeface="Tahoma" panose="020B0604030504040204" pitchFamily="34" charset="0"/>
                <a:cs typeface="Tahoma" panose="020B0604030504040204" pitchFamily="34" charset="0"/>
              </a:rPr>
              <a:t>u </a:t>
            </a:r>
            <a:r>
              <a:rPr lang="en-US" sz="2400" dirty="0" err="1">
                <a:latin typeface="Tahoma" panose="020B0604030504040204" pitchFamily="34" charset="0"/>
                <a:ea typeface="Tahoma" panose="020B0604030504040204" pitchFamily="34" charset="0"/>
                <a:cs typeface="Tahoma" panose="020B0604030504040204" pitchFamily="34" charset="0"/>
              </a:rPr>
              <a:t>tabeli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mogu</a:t>
            </a:r>
            <a:r>
              <a:rPr lang="en-US" sz="2400" dirty="0">
                <a:latin typeface="Tahoma" panose="020B0604030504040204" pitchFamily="34" charset="0"/>
                <a:ea typeface="Tahoma" panose="020B0604030504040204" pitchFamily="34" charset="0"/>
                <a:cs typeface="Tahoma" panose="020B0604030504040204" pitchFamily="34" charset="0"/>
              </a:rPr>
              <a:t> se </a:t>
            </a:r>
            <a:r>
              <a:rPr lang="en-US" sz="2400" dirty="0" err="1">
                <a:latin typeface="Tahoma" panose="020B0604030504040204" pitchFamily="34" charset="0"/>
                <a:ea typeface="Tahoma" panose="020B0604030504040204" pitchFamily="34" charset="0"/>
                <a:cs typeface="Tahoma" panose="020B0604030504040204" pitchFamily="34" charset="0"/>
              </a:rPr>
              <a:t>predstaviti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grafikonima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raznih</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oblika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linijama</a:t>
            </a:r>
            <a:r>
              <a:rPr lang="en-US" sz="2400" dirty="0" smtClean="0">
                <a:latin typeface="Tahoma" panose="020B0604030504040204" pitchFamily="34" charset="0"/>
                <a:ea typeface="Tahoma" panose="020B0604030504040204" pitchFamily="34" charset="0"/>
                <a:cs typeface="Tahoma" panose="020B0604030504040204" pitchFamily="34" charset="0"/>
              </a:rPr>
              <a:t>,</a:t>
            </a:r>
            <a:r>
              <a:rPr lang="sr-Latn-R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smtClean="0">
                <a:latin typeface="Tahoma" panose="020B0604030504040204" pitchFamily="34" charset="0"/>
                <a:ea typeface="Tahoma" panose="020B0604030504040204" pitchFamily="34" charset="0"/>
                <a:cs typeface="Tahoma" panose="020B0604030504040204" pitchFamily="34" charset="0"/>
              </a:rPr>
              <a:t>histogramima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krugovima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pitama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itd</a:t>
            </a:r>
            <a:r>
              <a:rPr lang="en-US" sz="2400" dirty="0" smtClean="0">
                <a:latin typeface="Tahoma" panose="020B0604030504040204" pitchFamily="34" charset="0"/>
                <a:ea typeface="Tahoma" panose="020B0604030504040204" pitchFamily="34" charset="0"/>
                <a:cs typeface="Tahoma" panose="020B0604030504040204" pitchFamily="34" charset="0"/>
              </a:rPr>
              <a:t>).</a:t>
            </a:r>
            <a:endParaRPr lang="sr-Latn-RS" sz="2400" dirty="0" smtClean="0">
              <a:latin typeface="Tahoma" panose="020B0604030504040204" pitchFamily="34" charset="0"/>
              <a:ea typeface="Tahoma" panose="020B0604030504040204" pitchFamily="34" charset="0"/>
              <a:cs typeface="Tahoma" panose="020B0604030504040204" pitchFamily="34" charset="0"/>
            </a:endParaRPr>
          </a:p>
          <a:p>
            <a:pPr lvl="1" algn="just"/>
            <a:r>
              <a:rPr lang="en-US" sz="2400" dirty="0" err="1">
                <a:latin typeface="Tahoma" panose="020B0604030504040204" pitchFamily="34" charset="0"/>
                <a:ea typeface="Tahoma" panose="020B0604030504040204" pitchFamily="34" charset="0"/>
                <a:cs typeface="Tahoma" panose="020B0604030504040204" pitchFamily="34" charset="0"/>
              </a:rPr>
              <a:t>Promena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jednog</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podatka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dovodi</a:t>
            </a:r>
            <a:r>
              <a:rPr lang="en-US" sz="2400" dirty="0">
                <a:latin typeface="Tahoma" panose="020B0604030504040204" pitchFamily="34" charset="0"/>
                <a:ea typeface="Tahoma" panose="020B0604030504040204" pitchFamily="34" charset="0"/>
                <a:cs typeface="Tahoma" panose="020B0604030504040204" pitchFamily="34" charset="0"/>
              </a:rPr>
              <a:t> do </a:t>
            </a:r>
            <a:r>
              <a:rPr lang="en-US" sz="2400" dirty="0" err="1">
                <a:latin typeface="Tahoma" panose="020B0604030504040204" pitchFamily="34" charset="0"/>
                <a:ea typeface="Tahoma" panose="020B0604030504040204" pitchFamily="34" charset="0"/>
                <a:cs typeface="Tahoma" panose="020B0604030504040204" pitchFamily="34" charset="0"/>
              </a:rPr>
              <a:t>automatske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promene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svih</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izvedenih</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podataka</a:t>
            </a:r>
            <a:r>
              <a:rPr lang="en-US" sz="2400" dirty="0">
                <a:latin typeface="Tahoma" panose="020B0604030504040204" pitchFamily="34" charset="0"/>
                <a:ea typeface="Tahoma" panose="020B0604030504040204" pitchFamily="34" charset="0"/>
                <a:cs typeface="Tahoma" panose="020B0604030504040204" pitchFamily="34" charset="0"/>
              </a:rPr>
              <a:t> u </a:t>
            </a:r>
            <a:r>
              <a:rPr lang="en-US" sz="2400" dirty="0" err="1">
                <a:latin typeface="Tahoma" panose="020B0604030504040204" pitchFamily="34" charset="0"/>
                <a:ea typeface="Tahoma" panose="020B0604030504040204" pitchFamily="34" charset="0"/>
                <a:cs typeface="Tahoma" panose="020B0604030504040204" pitchFamily="34" charset="0"/>
              </a:rPr>
              <a:t>tabeli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grafikonima</a:t>
            </a:r>
            <a:r>
              <a:rPr lang="en-US" sz="2400" dirty="0">
                <a:latin typeface="Tahoma" panose="020B0604030504040204" pitchFamily="34" charset="0"/>
                <a:ea typeface="Tahoma" panose="020B0604030504040204" pitchFamily="34" charset="0"/>
                <a:cs typeface="Tahoma" panose="020B0604030504040204" pitchFamily="34" charset="0"/>
              </a:rPr>
              <a:t> u </a:t>
            </a:r>
            <a:r>
              <a:rPr lang="en-US" sz="2400" dirty="0" err="1">
                <a:latin typeface="Tahoma" panose="020B0604030504040204" pitchFamily="34" charset="0"/>
                <a:ea typeface="Tahoma" panose="020B0604030504040204" pitchFamily="34" charset="0"/>
                <a:cs typeface="Tahoma" panose="020B0604030504040204" pitchFamily="34" charset="0"/>
              </a:rPr>
              <a:t>skladu</a:t>
            </a:r>
            <a:r>
              <a:rPr lang="en-US" sz="2400" dirty="0">
                <a:latin typeface="Tahoma" panose="020B0604030504040204" pitchFamily="34" charset="0"/>
                <a:ea typeface="Tahoma" panose="020B0604030504040204" pitchFamily="34" charset="0"/>
                <a:cs typeface="Tahoma" panose="020B0604030504040204" pitchFamily="34" charset="0"/>
              </a:rPr>
              <a:t> s </a:t>
            </a:r>
            <a:r>
              <a:rPr lang="en-US" sz="2400" dirty="0" err="1">
                <a:latin typeface="Tahoma" panose="020B0604030504040204" pitchFamily="34" charset="0"/>
                <a:ea typeface="Tahoma" panose="020B0604030504040204" pitchFamily="34" charset="0"/>
                <a:cs typeface="Tahoma" panose="020B0604030504040204" pitchFamily="34" charset="0"/>
              </a:rPr>
              <a:t>ovom</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izmenom</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Ipak</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ovi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programi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nisu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namenjeni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upravljanje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bazama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podataka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a:t>
            </a:r>
            <a:r>
              <a:rPr lang="en-US" sz="2400" dirty="0">
                <a:latin typeface="Tahoma" panose="020B0604030504040204" pitchFamily="34" charset="0"/>
                <a:ea typeface="Tahoma" panose="020B0604030504040204" pitchFamily="34" charset="0"/>
                <a:cs typeface="Tahoma" panose="020B0604030504040204" pitchFamily="34" charset="0"/>
              </a:rPr>
              <a:t> ne </a:t>
            </a:r>
            <a:r>
              <a:rPr lang="en-US" sz="2400" dirty="0" err="1">
                <a:latin typeface="Tahoma" panose="020B0604030504040204" pitchFamily="34" charset="0"/>
                <a:ea typeface="Tahoma" panose="020B0604030504040204" pitchFamily="34" charset="0"/>
                <a:cs typeface="Tahoma" panose="020B0604030504040204" pitchFamily="34" charset="0"/>
              </a:rPr>
              <a:t>treba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zloupotrebljavati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ove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smtClean="0">
                <a:latin typeface="Tahoma" panose="020B0604030504040204" pitchFamily="34" charset="0"/>
                <a:ea typeface="Tahoma" panose="020B0604030504040204" pitchFamily="34" charset="0"/>
                <a:cs typeface="Tahoma" panose="020B0604030504040204" pitchFamily="34" charset="0"/>
              </a:rPr>
              <a:t>mogu</a:t>
            </a:r>
            <a:r>
              <a:rPr lang="sr-Latn-RS" sz="2400" dirty="0" smtClean="0">
                <a:latin typeface="Tahoma" panose="020B0604030504040204" pitchFamily="34" charset="0"/>
                <a:ea typeface="Tahoma" panose="020B0604030504040204" pitchFamily="34" charset="0"/>
                <a:cs typeface="Tahoma" panose="020B0604030504040204" pitchFamily="34" charset="0"/>
              </a:rPr>
              <a:t>ć</a:t>
            </a:r>
            <a:r>
              <a:rPr lang="en-US" sz="2400" dirty="0" err="1" smtClean="0">
                <a:latin typeface="Tahoma" panose="020B0604030504040204" pitchFamily="34" charset="0"/>
                <a:ea typeface="Tahoma" panose="020B0604030504040204" pitchFamily="34" charset="0"/>
                <a:cs typeface="Tahoma" panose="020B0604030504040204" pitchFamily="34" charset="0"/>
              </a:rPr>
              <a:t>nosti</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koristiti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ih</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a:t>
            </a:r>
            <a:r>
              <a:rPr lang="en-US" sz="2400" dirty="0">
                <a:latin typeface="Tahoma" panose="020B0604030504040204" pitchFamily="34" charset="0"/>
                <a:ea typeface="Tahoma" panose="020B0604030504040204" pitchFamily="34" charset="0"/>
                <a:cs typeface="Tahoma" panose="020B0604030504040204" pitchFamily="34" charset="0"/>
              </a:rPr>
              <a:t> to. </a:t>
            </a:r>
            <a:r>
              <a:rPr lang="en-US" sz="2400" dirty="0" err="1" smtClean="0">
                <a:latin typeface="Tahoma" panose="020B0604030504040204" pitchFamily="34" charset="0"/>
                <a:ea typeface="Tahoma" panose="020B0604030504040204" pitchFamily="34" charset="0"/>
                <a:cs typeface="Tahoma" panose="020B0604030504040204" pitchFamily="34" charset="0"/>
              </a:rPr>
              <a:t>Budu</a:t>
            </a:r>
            <a:r>
              <a:rPr lang="sr-Latn-RS" sz="2400" dirty="0" smtClean="0">
                <a:latin typeface="Tahoma" panose="020B0604030504040204" pitchFamily="34" charset="0"/>
                <a:ea typeface="Tahoma" panose="020B0604030504040204" pitchFamily="34" charset="0"/>
                <a:cs typeface="Tahoma" panose="020B0604030504040204" pitchFamily="34" charset="0"/>
              </a:rPr>
              <a:t>ć</a:t>
            </a:r>
            <a:r>
              <a:rPr lang="en-US" sz="2400" dirty="0" err="1" smtClean="0">
                <a:latin typeface="Tahoma" panose="020B0604030504040204" pitchFamily="34" charset="0"/>
                <a:ea typeface="Tahoma" panose="020B0604030504040204" pitchFamily="34" charset="0"/>
                <a:cs typeface="Tahoma" panose="020B0604030504040204" pitchFamily="34" charset="0"/>
              </a:rPr>
              <a:t>i</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a:latin typeface="Tahoma" panose="020B0604030504040204" pitchFamily="34" charset="0"/>
                <a:ea typeface="Tahoma" panose="020B0604030504040204" pitchFamily="34" charset="0"/>
                <a:cs typeface="Tahoma" panose="020B0604030504040204" pitchFamily="34" charset="0"/>
              </a:rPr>
              <a:t>da </a:t>
            </a:r>
            <a:r>
              <a:rPr lang="en-US" sz="2400" dirty="0" err="1">
                <a:latin typeface="Tahoma" panose="020B0604030504040204" pitchFamily="34" charset="0"/>
                <a:ea typeface="Tahoma" panose="020B0604030504040204" pitchFamily="34" charset="0"/>
                <a:cs typeface="Tahoma" panose="020B0604030504040204" pitchFamily="34" charset="0"/>
              </a:rPr>
              <a:t>su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namenjeni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poslovne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primene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ovi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programi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osnovu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tabela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baza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podataka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imaju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smtClean="0">
                <a:latin typeface="Tahoma" panose="020B0604030504040204" pitchFamily="34" charset="0"/>
                <a:ea typeface="Tahoma" panose="020B0604030504040204" pitchFamily="34" charset="0"/>
                <a:cs typeface="Tahoma" panose="020B0604030504040204" pitchFamily="34" charset="0"/>
              </a:rPr>
              <a:t>mogu</a:t>
            </a:r>
            <a:r>
              <a:rPr lang="sr-Latn-RS" sz="2400" dirty="0" smtClean="0">
                <a:latin typeface="Tahoma" panose="020B0604030504040204" pitchFamily="34" charset="0"/>
                <a:ea typeface="Tahoma" panose="020B0604030504040204" pitchFamily="34" charset="0"/>
                <a:cs typeface="Tahoma" panose="020B0604030504040204" pitchFamily="34" charset="0"/>
              </a:rPr>
              <a:t>ć</a:t>
            </a:r>
            <a:r>
              <a:rPr lang="en-US" sz="2400" dirty="0" err="1" smtClean="0">
                <a:latin typeface="Tahoma" panose="020B0604030504040204" pitchFamily="34" charset="0"/>
                <a:ea typeface="Tahoma" panose="020B0604030504040204" pitchFamily="34" charset="0"/>
                <a:cs typeface="Tahoma" panose="020B0604030504040204" pitchFamily="34" charset="0"/>
              </a:rPr>
              <a:t>nosti</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brzo</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kreiranje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različitih</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sumarnih</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izveštaja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grafikona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namenjenim</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smtClean="0">
                <a:latin typeface="Tahoma" panose="020B0604030504040204" pitchFamily="34" charset="0"/>
                <a:ea typeface="Tahoma" panose="020B0604030504040204" pitchFamily="34" charset="0"/>
                <a:cs typeface="Tahoma" panose="020B0604030504040204" pitchFamily="34" charset="0"/>
              </a:rPr>
              <a:t>rukovode</a:t>
            </a:r>
            <a:r>
              <a:rPr lang="sr-Latn-RS" sz="2400" dirty="0" smtClean="0">
                <a:latin typeface="Tahoma" panose="020B0604030504040204" pitchFamily="34" charset="0"/>
                <a:ea typeface="Tahoma" panose="020B0604030504040204" pitchFamily="34" charset="0"/>
                <a:cs typeface="Tahoma" panose="020B0604030504040204" pitchFamily="34" charset="0"/>
              </a:rPr>
              <a:t>ć</a:t>
            </a:r>
            <a:r>
              <a:rPr lang="en-US" sz="2400" dirty="0" err="1" smtClean="0">
                <a:latin typeface="Tahoma" panose="020B0604030504040204" pitchFamily="34" charset="0"/>
                <a:ea typeface="Tahoma" panose="020B0604030504040204" pitchFamily="34" charset="0"/>
                <a:cs typeface="Tahoma" panose="020B0604030504040204" pitchFamily="34" charset="0"/>
              </a:rPr>
              <a:t>im</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strukturama</a:t>
            </a:r>
            <a:r>
              <a:rPr lang="en-US" sz="2400" dirty="0">
                <a:latin typeface="Tahoma" panose="020B0604030504040204" pitchFamily="34" charset="0"/>
                <a:ea typeface="Tahoma" panose="020B0604030504040204" pitchFamily="34" charset="0"/>
                <a:cs typeface="Tahoma" panose="020B0604030504040204" pitchFamily="34" charset="0"/>
              </a:rPr>
              <a:t> u </a:t>
            </a:r>
            <a:r>
              <a:rPr lang="en-US" sz="2400" dirty="0" err="1">
                <a:latin typeface="Tahoma" panose="020B0604030504040204" pitchFamily="34" charset="0"/>
                <a:ea typeface="Tahoma" panose="020B0604030504040204" pitchFamily="34" charset="0"/>
                <a:cs typeface="Tahoma" panose="020B0604030504040204" pitchFamily="34" charset="0"/>
              </a:rPr>
              <a:t>firmama</a:t>
            </a:r>
            <a:r>
              <a:rPr lang="en-US" sz="2400" dirty="0">
                <a:latin typeface="Tahoma" panose="020B0604030504040204" pitchFamily="34" charset="0"/>
                <a:ea typeface="Tahoma" panose="020B0604030504040204" pitchFamily="34" charset="0"/>
                <a:cs typeface="Tahoma" panose="020B0604030504040204" pitchFamily="34" charset="0"/>
              </a:rPr>
              <a:t>.</a:t>
            </a:r>
            <a:endParaRPr lang="sr-Latn-RS" sz="2400" dirty="0" smtClean="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10301451"/>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lnSpcReduction="10000"/>
          </a:bodyPr>
          <a:lstStyle/>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Excel je najpoznatiji i najznačajniji paket za rad sa tabelama i grafikonima.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Nove verzije Excela zasnovane na Windows okruženju , obezbeđuju konforniji rad i kvalitetnije performanse.</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Grafički paketi primenjuju se za </a:t>
            </a:r>
            <a:r>
              <a:rPr lang="en-US" sz="2400" dirty="0" err="1">
                <a:latin typeface="Tahoma" panose="020B0604030504040204" pitchFamily="34" charset="0"/>
                <a:ea typeface="Tahoma" panose="020B0604030504040204" pitchFamily="34" charset="0"/>
                <a:cs typeface="Tahoma" panose="020B0604030504040204" pitchFamily="34" charset="0"/>
              </a:rPr>
              <a:t>obradu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crteža</a:t>
            </a:r>
            <a:r>
              <a:rPr lang="en-US" sz="2400" dirty="0">
                <a:latin typeface="Tahoma" panose="020B0604030504040204" pitchFamily="34" charset="0"/>
                <a:ea typeface="Tahoma" panose="020B0604030504040204" pitchFamily="34" charset="0"/>
                <a:cs typeface="Tahoma" panose="020B0604030504040204" pitchFamily="34" charset="0"/>
              </a:rPr>
              <a:t> u </a:t>
            </a:r>
            <a:r>
              <a:rPr lang="en-US" sz="2400" dirty="0" err="1">
                <a:latin typeface="Tahoma" panose="020B0604030504040204" pitchFamily="34" charset="0"/>
                <a:ea typeface="Tahoma" panose="020B0604030504040204" pitchFamily="34" charset="0"/>
                <a:cs typeface="Tahoma" panose="020B0604030504040204" pitchFamily="34" charset="0"/>
              </a:rPr>
              <a:t>račinaru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vektorski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način</a:t>
            </a:r>
            <a:r>
              <a:rPr lang="en-US" sz="2400" dirty="0">
                <a:latin typeface="Tahoma" panose="020B0604030504040204" pitchFamily="34" charset="0"/>
                <a:ea typeface="Tahoma" panose="020B0604030504040204" pitchFamily="34" charset="0"/>
                <a:cs typeface="Tahoma" panose="020B0604030504040204" pitchFamily="34" charset="0"/>
              </a:rPr>
              <a:t> (draw </a:t>
            </a:r>
            <a:r>
              <a:rPr lang="en-US" sz="2400" dirty="0" err="1">
                <a:latin typeface="Tahoma" panose="020B0604030504040204" pitchFamily="34" charset="0"/>
                <a:ea typeface="Tahoma" panose="020B0604030504040204" pitchFamily="34" charset="0"/>
                <a:cs typeface="Tahoma" panose="020B0604030504040204" pitchFamily="34" charset="0"/>
              </a:rPr>
              <a:t>programi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Neki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programi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više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namenjeni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dizajnu</a:t>
            </a:r>
            <a:r>
              <a:rPr lang="en-US" sz="2400" dirty="0">
                <a:latin typeface="Tahoma" panose="020B0604030504040204" pitchFamily="34" charset="0"/>
                <a:ea typeface="Tahoma" panose="020B0604030504040204" pitchFamily="34" charset="0"/>
                <a:cs typeface="Tahoma" panose="020B0604030504040204" pitchFamily="34" charset="0"/>
              </a:rPr>
              <a:t>, a </a:t>
            </a:r>
            <a:r>
              <a:rPr lang="en-US" sz="2400" dirty="0" err="1">
                <a:latin typeface="Tahoma" panose="020B0604030504040204" pitchFamily="34" charset="0"/>
                <a:ea typeface="Tahoma" panose="020B0604030504040204" pitchFamily="34" charset="0"/>
                <a:cs typeface="Tahoma" panose="020B0604030504040204" pitchFamily="34" charset="0"/>
              </a:rPr>
              <a:t>neki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namenjeni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tehničkom</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crtanju</a:t>
            </a:r>
            <a:r>
              <a:rPr lang="en-US" sz="2400" dirty="0" smtClean="0">
                <a:latin typeface="Tahoma" panose="020B0604030504040204" pitchFamily="34" charset="0"/>
                <a:ea typeface="Tahoma" panose="020B0604030504040204" pitchFamily="34" charset="0"/>
                <a:cs typeface="Tahoma" panose="020B0604030504040204" pitchFamily="34" charset="0"/>
              </a:rPr>
              <a:t>.</a:t>
            </a:r>
            <a:r>
              <a:rPr lang="sr-Latn-R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smtClean="0">
                <a:latin typeface="Tahoma" panose="020B0604030504040204" pitchFamily="34" charset="0"/>
                <a:ea typeface="Tahoma" panose="020B0604030504040204" pitchFamily="34" charset="0"/>
                <a:cs typeface="Tahoma" panose="020B0604030504040204" pitchFamily="34" charset="0"/>
              </a:rPr>
              <a:t>Bez </a:t>
            </a:r>
            <a:r>
              <a:rPr lang="en-US" sz="2400" dirty="0" err="1">
                <a:latin typeface="Tahoma" panose="020B0604030504040204" pitchFamily="34" charset="0"/>
                <a:ea typeface="Tahoma" panose="020B0604030504040204" pitchFamily="34" charset="0"/>
                <a:cs typeface="Tahoma" panose="020B0604030504040204" pitchFamily="34" charset="0"/>
              </a:rPr>
              <a:t>obzira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kojoj</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grupi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pripadaju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svi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programi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crtanje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imaju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veliki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broj</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sličnih</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naredbi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koje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mogu</a:t>
            </a:r>
            <a:r>
              <a:rPr lang="en-US" sz="2400" dirty="0">
                <a:latin typeface="Tahoma" panose="020B0604030504040204" pitchFamily="34" charset="0"/>
                <a:ea typeface="Tahoma" panose="020B0604030504040204" pitchFamily="34" charset="0"/>
                <a:cs typeface="Tahoma" panose="020B0604030504040204" pitchFamily="34" charset="0"/>
              </a:rPr>
              <a:t> da se </a:t>
            </a:r>
            <a:r>
              <a:rPr lang="en-US" sz="2400" dirty="0" err="1">
                <a:latin typeface="Tahoma" panose="020B0604030504040204" pitchFamily="34" charset="0"/>
                <a:ea typeface="Tahoma" panose="020B0604030504040204" pitchFamily="34" charset="0"/>
                <a:cs typeface="Tahoma" panose="020B0604030504040204" pitchFamily="34" charset="0"/>
              </a:rPr>
              <a:t>podele</a:t>
            </a:r>
            <a:r>
              <a:rPr lang="en-US" sz="2400" dirty="0">
                <a:latin typeface="Tahoma" panose="020B0604030504040204" pitchFamily="34" charset="0"/>
                <a:ea typeface="Tahoma" panose="020B0604030504040204" pitchFamily="34" charset="0"/>
                <a:cs typeface="Tahoma" panose="020B0604030504040204" pitchFamily="34" charset="0"/>
              </a:rPr>
              <a:t> u </a:t>
            </a:r>
            <a:r>
              <a:rPr lang="en-US" sz="2400" dirty="0" err="1">
                <a:latin typeface="Tahoma" panose="020B0604030504040204" pitchFamily="34" charset="0"/>
                <a:ea typeface="Tahoma" panose="020B0604030504040204" pitchFamily="34" charset="0"/>
                <a:cs typeface="Tahoma" panose="020B0604030504040204" pitchFamily="34" charset="0"/>
              </a:rPr>
              <a:t>sledede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grupe</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naredbe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crtanje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osnovnih</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grafičkih</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objekata</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naredbe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manipulisanje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objekata</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naredbe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transformacije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objekata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uključuju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naredbe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rastezanje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sažimanje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simetrično</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preslikavanje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objekta</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naredbe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globalni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pregled</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slike</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naredbe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smtClean="0">
                <a:latin typeface="Tahoma" panose="020B0604030504040204" pitchFamily="34" charset="0"/>
                <a:ea typeface="Tahoma" panose="020B0604030504040204" pitchFamily="34" charset="0"/>
                <a:cs typeface="Tahoma" panose="020B0604030504040204" pitchFamily="34" charset="0"/>
              </a:rPr>
              <a:t>koriš</a:t>
            </a:r>
            <a:r>
              <a:rPr lang="sr-Latn-RS" sz="2400" dirty="0" smtClean="0">
                <a:latin typeface="Tahoma" panose="020B0604030504040204" pitchFamily="34" charset="0"/>
                <a:ea typeface="Tahoma" panose="020B0604030504040204" pitchFamily="34" charset="0"/>
                <a:cs typeface="Tahoma" panose="020B0604030504040204" pitchFamily="34" charset="0"/>
              </a:rPr>
              <a:t>ć</a:t>
            </a:r>
            <a:r>
              <a:rPr lang="en-US" sz="2400" dirty="0" err="1" smtClean="0">
                <a:latin typeface="Tahoma" panose="020B0604030504040204" pitchFamily="34" charset="0"/>
                <a:ea typeface="Tahoma" panose="020B0604030504040204" pitchFamily="34" charset="0"/>
                <a:cs typeface="Tahoma" panose="020B0604030504040204" pitchFamily="34" charset="0"/>
              </a:rPr>
              <a:t>enje</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teksta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smtClean="0">
                <a:latin typeface="Tahoma" panose="020B0604030504040204" pitchFamily="34" charset="0"/>
                <a:ea typeface="Tahoma" panose="020B0604030504040204" pitchFamily="34" charset="0"/>
                <a:cs typeface="Tahoma" panose="020B0604030504040204" pitchFamily="34" charset="0"/>
              </a:rPr>
              <a:t>i</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naredbe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smtClean="0">
                <a:latin typeface="Tahoma" panose="020B0604030504040204" pitchFamily="34" charset="0"/>
                <a:ea typeface="Tahoma" panose="020B0604030504040204" pitchFamily="34" charset="0"/>
                <a:cs typeface="Tahoma" panose="020B0604030504040204" pitchFamily="34" charset="0"/>
              </a:rPr>
              <a:t>dimenzionisanje</a:t>
            </a:r>
            <a:r>
              <a:rPr lang="sr-Latn-RS" dirty="0" smtClean="0"/>
              <a:t>, </a:t>
            </a:r>
            <a:r>
              <a:rPr lang="sr-Latn-RS" sz="2400" dirty="0" smtClean="0">
                <a:latin typeface="Tahoma" panose="020B0604030504040204" pitchFamily="34" charset="0"/>
                <a:ea typeface="Tahoma" panose="020B0604030504040204" pitchFamily="34" charset="0"/>
                <a:cs typeface="Tahoma" panose="020B0604030504040204" pitchFamily="34" charset="0"/>
              </a:rPr>
              <a:t>n</a:t>
            </a:r>
            <a:r>
              <a:rPr lang="en-US" sz="2400" dirty="0" err="1" smtClean="0">
                <a:latin typeface="Tahoma" panose="020B0604030504040204" pitchFamily="34" charset="0"/>
                <a:ea typeface="Tahoma" panose="020B0604030504040204" pitchFamily="34" charset="0"/>
                <a:cs typeface="Tahoma" panose="020B0604030504040204" pitchFamily="34" charset="0"/>
              </a:rPr>
              <a:t>aredbe</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crtanje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osnovnih</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grafičkih</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objekata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uključuju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naredbe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crtanje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duži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izlomljenih</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smtClean="0">
                <a:latin typeface="Tahoma" panose="020B0604030504040204" pitchFamily="34" charset="0"/>
                <a:ea typeface="Tahoma" panose="020B0604030504040204" pitchFamily="34" charset="0"/>
                <a:cs typeface="Tahoma" panose="020B0604030504040204" pitchFamily="34" charset="0"/>
              </a:rPr>
              <a:t>linij</a:t>
            </a:r>
            <a:r>
              <a:rPr lang="sr-Latn-RS" sz="2400" dirty="0" smtClean="0">
                <a:latin typeface="Tahoma" panose="020B0604030504040204" pitchFamily="34" charset="0"/>
                <a:ea typeface="Tahoma" panose="020B0604030504040204" pitchFamily="34" charset="0"/>
                <a:cs typeface="Tahoma" panose="020B0604030504040204" pitchFamily="34" charset="0"/>
              </a:rPr>
              <a:t>a z</a:t>
            </a:r>
            <a:r>
              <a:rPr lang="en-US" sz="2400" dirty="0" smtClean="0">
                <a:latin typeface="Tahoma" panose="020B0604030504040204" pitchFamily="34" charset="0"/>
                <a:ea typeface="Tahoma" panose="020B0604030504040204" pitchFamily="34" charset="0"/>
                <a:cs typeface="Tahoma" panose="020B0604030504040204" pitchFamily="34" charset="0"/>
              </a:rPr>
              <a:t>a c</a:t>
            </a:r>
            <a:r>
              <a:rPr lang="sr-Latn-RS" sz="2400" dirty="0" smtClean="0">
                <a:latin typeface="Tahoma" panose="020B0604030504040204" pitchFamily="34" charset="0"/>
                <a:ea typeface="Tahoma" panose="020B0604030504040204" pitchFamily="34" charset="0"/>
                <a:cs typeface="Tahoma" panose="020B0604030504040204" pitchFamily="34" charset="0"/>
              </a:rPr>
              <a:t>r</a:t>
            </a:r>
            <a:r>
              <a:rPr lang="en-US" sz="2400" dirty="0" err="1" smtClean="0">
                <a:latin typeface="Tahoma" panose="020B0604030504040204" pitchFamily="34" charset="0"/>
                <a:ea typeface="Tahoma" panose="020B0604030504040204" pitchFamily="34" charset="0"/>
                <a:cs typeface="Tahoma" panose="020B0604030504040204" pitchFamily="34" charset="0"/>
              </a:rPr>
              <a:t>tanje</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slobodnom</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rukom</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crtanje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kvadrata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pravougaonika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crtanje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kruga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ili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smtClean="0">
                <a:latin typeface="Tahoma" panose="020B0604030504040204" pitchFamily="34" charset="0"/>
                <a:ea typeface="Tahoma" panose="020B0604030504040204" pitchFamily="34" charset="0"/>
                <a:cs typeface="Tahoma" panose="020B0604030504040204" pitchFamily="34" charset="0"/>
              </a:rPr>
              <a:t>elipse</a:t>
            </a:r>
            <a:r>
              <a:rPr lang="sr-Latn-RS" sz="2400" dirty="0" smtClean="0">
                <a:latin typeface="Tahoma" panose="020B0604030504040204" pitchFamily="34" charset="0"/>
                <a:ea typeface="Tahoma" panose="020B0604030504040204" pitchFamily="34" charset="0"/>
                <a:cs typeface="Tahoma" panose="020B0604030504040204" pitchFamily="34" charset="0"/>
              </a:rPr>
              <a:t>.</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sr-Latn-RS" sz="2400" dirty="0" smtClean="0">
                <a:latin typeface="Tahoma" panose="020B0604030504040204" pitchFamily="34" charset="0"/>
                <a:ea typeface="Tahoma" panose="020B0604030504040204" pitchFamily="34" charset="0"/>
                <a:cs typeface="Tahoma" panose="020B0604030504040204" pitchFamily="34" charset="0"/>
              </a:rPr>
              <a:t>N</a:t>
            </a:r>
            <a:r>
              <a:rPr lang="en-US" sz="2400" dirty="0" err="1" smtClean="0">
                <a:latin typeface="Tahoma" panose="020B0604030504040204" pitchFamily="34" charset="0"/>
                <a:ea typeface="Tahoma" panose="020B0604030504040204" pitchFamily="34" charset="0"/>
                <a:cs typeface="Tahoma" panose="020B0604030504040204" pitchFamily="34" charset="0"/>
              </a:rPr>
              <a:t>aredbe</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manipulaciju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objekatima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uključuju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naredbe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označavanje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premeštanje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brisanje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kopiranje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rotaciju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objekata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popunjavanje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zatvorene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konture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bojom</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ili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šrafurom</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grupisanje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više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objekata</a:t>
            </a:r>
            <a:r>
              <a:rPr lang="en-US" sz="2400" dirty="0">
                <a:latin typeface="Tahoma" panose="020B0604030504040204" pitchFamily="34" charset="0"/>
                <a:ea typeface="Tahoma" panose="020B0604030504040204" pitchFamily="34" charset="0"/>
                <a:cs typeface="Tahoma" panose="020B0604030504040204" pitchFamily="34" charset="0"/>
              </a:rPr>
              <a:t> u </a:t>
            </a:r>
            <a:r>
              <a:rPr lang="en-US" sz="2400" dirty="0" err="1">
                <a:latin typeface="Tahoma" panose="020B0604030504040204" pitchFamily="34" charset="0"/>
                <a:ea typeface="Tahoma" panose="020B0604030504040204" pitchFamily="34" charset="0"/>
                <a:cs typeface="Tahoma" panose="020B0604030504040204" pitchFamily="34" charset="0"/>
              </a:rPr>
              <a:t>jedan</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ili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razdruživanje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grupe</a:t>
            </a:r>
            <a:r>
              <a:rPr lang="en-US" sz="2400" dirty="0">
                <a:latin typeface="Tahoma" panose="020B0604030504040204" pitchFamily="34" charset="0"/>
                <a:ea typeface="Tahoma" panose="020B0604030504040204" pitchFamily="34" charset="0"/>
                <a:cs typeface="Tahoma" panose="020B0604030504040204" pitchFamily="34" charset="0"/>
              </a:rPr>
              <a:t> u </a:t>
            </a:r>
            <a:r>
              <a:rPr lang="en-US" sz="2400" dirty="0" err="1">
                <a:latin typeface="Tahoma" panose="020B0604030504040204" pitchFamily="34" charset="0"/>
                <a:ea typeface="Tahoma" panose="020B0604030504040204" pitchFamily="34" charset="0"/>
                <a:cs typeface="Tahoma" panose="020B0604030504040204" pitchFamily="34" charset="0"/>
              </a:rPr>
              <a:t>pojedinačne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objekte</a:t>
            </a:r>
            <a:r>
              <a:rPr lang="en-US" sz="2400" dirty="0">
                <a:latin typeface="Tahoma" panose="020B0604030504040204" pitchFamily="34" charset="0"/>
                <a:ea typeface="Tahoma" panose="020B0604030504040204" pitchFamily="34" charset="0"/>
                <a:cs typeface="Tahoma" panose="020B0604030504040204" pitchFamily="34" charset="0"/>
              </a:rPr>
              <a:t>.</a:t>
            </a:r>
            <a:endParaRPr lang="sr-Latn-RS" sz="2400" dirty="0" smtClean="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4086293342"/>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fontScale="92500"/>
          </a:bodyPr>
          <a:lstStyle/>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Za prikaz slika najednostavniji je Windows program Paint, koji podržava grafičke forme dokumenata.</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Za ozbiljniju i kvalitetniju grafičku obradu koriste se posebni grafički paketi: Visio, Photoshop, Corel Draw, AutoCad i drugi.</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Corel Draw je aplikacija koja se koristi za kreiranje grafičkih animacija. U kombinaciji sa programima Ventura Publisher, MS Word pokazuje posebnu efikasnost.</a:t>
            </a:r>
          </a:p>
          <a:p>
            <a:pPr lvl="1" algn="just"/>
            <a:r>
              <a:rPr lang="en-US" sz="2400" dirty="0" err="1">
                <a:latin typeface="Tahoma" panose="020B0604030504040204" pitchFamily="34" charset="0"/>
                <a:ea typeface="Tahoma" panose="020B0604030504040204" pitchFamily="34" charset="0"/>
                <a:cs typeface="Tahoma" panose="020B0604030504040204" pitchFamily="34" charset="0"/>
              </a:rPr>
              <a:t>Programi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animaciju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smtClean="0">
                <a:latin typeface="Tahoma" panose="020B0604030504040204" pitchFamily="34" charset="0"/>
                <a:ea typeface="Tahoma" panose="020B0604030504040204" pitchFamily="34" charset="0"/>
                <a:cs typeface="Tahoma" panose="020B0604030504040204" pitchFamily="34" charset="0"/>
              </a:rPr>
              <a:t>omogu</a:t>
            </a:r>
            <a:r>
              <a:rPr lang="sr-Latn-RS" sz="2400" dirty="0" smtClean="0">
                <a:latin typeface="Tahoma" panose="020B0604030504040204" pitchFamily="34" charset="0"/>
                <a:ea typeface="Tahoma" panose="020B0604030504040204" pitchFamily="34" charset="0"/>
                <a:cs typeface="Tahoma" panose="020B0604030504040204" pitchFamily="34" charset="0"/>
              </a:rPr>
              <a:t>ć</a:t>
            </a:r>
            <a:r>
              <a:rPr lang="en-US" sz="2400" dirty="0" err="1" smtClean="0">
                <a:latin typeface="Tahoma" panose="020B0604030504040204" pitchFamily="34" charset="0"/>
                <a:ea typeface="Tahoma" panose="020B0604030504040204" pitchFamily="34" charset="0"/>
                <a:cs typeface="Tahoma" panose="020B0604030504040204" pitchFamily="34" charset="0"/>
              </a:rPr>
              <a:t>avaju</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stvaranje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pokretnih</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slika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filmskih</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sekvenci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a:t>
            </a:r>
            <a:r>
              <a:rPr lang="en-US" sz="2400" dirty="0">
                <a:latin typeface="Tahoma" panose="020B0604030504040204" pitchFamily="34" charset="0"/>
                <a:ea typeface="Tahoma" panose="020B0604030504040204" pitchFamily="34" charset="0"/>
                <a:cs typeface="Tahoma" panose="020B0604030504040204" pitchFamily="34" charset="0"/>
              </a:rPr>
              <a:t> sl., </a:t>
            </a:r>
            <a:r>
              <a:rPr lang="en-US" sz="2400" dirty="0" err="1">
                <a:latin typeface="Tahoma" panose="020B0604030504040204" pitchFamily="34" charset="0"/>
                <a:ea typeface="Tahoma" panose="020B0604030504040204" pitchFamily="34" charset="0"/>
                <a:cs typeface="Tahoma" panose="020B0604030504040204" pitchFamily="34" charset="0"/>
              </a:rPr>
              <a:t>kombinovanjem</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raznih</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tehnika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vizuelnih</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zvučnih</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efekta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kao</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što</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npr</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crteži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slike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filmovi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zvuk</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Ovi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programi</a:t>
            </a:r>
            <a:r>
              <a:rPr lang="en-US" sz="2400" dirty="0">
                <a:latin typeface="Tahoma" panose="020B0604030504040204" pitchFamily="34" charset="0"/>
                <a:ea typeface="Tahoma" panose="020B0604030504040204" pitchFamily="34" charset="0"/>
                <a:cs typeface="Tahoma" panose="020B0604030504040204" pitchFamily="34" charset="0"/>
              </a:rPr>
              <a:t> se </a:t>
            </a:r>
            <a:r>
              <a:rPr lang="en-US" sz="2400" dirty="0" err="1">
                <a:latin typeface="Tahoma" panose="020B0604030504040204" pitchFamily="34" charset="0"/>
                <a:ea typeface="Tahoma" panose="020B0604030504040204" pitchFamily="34" charset="0"/>
                <a:cs typeface="Tahoma" panose="020B0604030504040204" pitchFamily="34" charset="0"/>
              </a:rPr>
              <a:t>koriste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a:t>
            </a:r>
            <a:r>
              <a:rPr lang="en-US" sz="2400" dirty="0">
                <a:latin typeface="Tahoma" panose="020B0604030504040204" pitchFamily="34" charset="0"/>
                <a:ea typeface="Tahoma" panose="020B0604030504040204" pitchFamily="34" charset="0"/>
                <a:cs typeface="Tahoma" panose="020B0604030504040204" pitchFamily="34" charset="0"/>
              </a:rPr>
              <a:t> u </a:t>
            </a:r>
            <a:r>
              <a:rPr lang="en-US" sz="2400" dirty="0" err="1">
                <a:latin typeface="Tahoma" panose="020B0604030504040204" pitchFamily="34" charset="0"/>
                <a:ea typeface="Tahoma" panose="020B0604030504040204" pitchFamily="34" charset="0"/>
                <a:cs typeface="Tahoma" panose="020B0604030504040204" pitchFamily="34" charset="0"/>
              </a:rPr>
              <a:t>dizajnu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projektovanju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pravljenje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reklamnih</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spotova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mnoge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druge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primene</a:t>
            </a:r>
            <a:r>
              <a:rPr lang="en-US" sz="2400" dirty="0" smtClean="0">
                <a:latin typeface="Tahoma" panose="020B0604030504040204" pitchFamily="34" charset="0"/>
                <a:ea typeface="Tahoma" panose="020B0604030504040204" pitchFamily="34" charset="0"/>
                <a:cs typeface="Tahoma" panose="020B0604030504040204" pitchFamily="34" charset="0"/>
              </a:rPr>
              <a:t>...</a:t>
            </a:r>
            <a:endParaRPr lang="sr-Latn-RS" sz="2400" dirty="0" smtClean="0">
              <a:latin typeface="Tahoma" panose="020B0604030504040204" pitchFamily="34" charset="0"/>
              <a:ea typeface="Tahoma" panose="020B0604030504040204" pitchFamily="34" charset="0"/>
              <a:cs typeface="Tahoma" panose="020B0604030504040204" pitchFamily="34" charset="0"/>
            </a:endParaRPr>
          </a:p>
          <a:p>
            <a:pPr lvl="1" algn="just"/>
            <a:r>
              <a:rPr lang="en-US" sz="2400" dirty="0" err="1">
                <a:latin typeface="Tahoma" panose="020B0604030504040204" pitchFamily="34" charset="0"/>
                <a:ea typeface="Tahoma" panose="020B0604030504040204" pitchFamily="34" charset="0"/>
                <a:cs typeface="Tahoma" panose="020B0604030504040204" pitchFamily="34" charset="0"/>
              </a:rPr>
              <a:t>Programi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obradu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smtClean="0">
                <a:latin typeface="Tahoma" panose="020B0604030504040204" pitchFamily="34" charset="0"/>
                <a:ea typeface="Tahoma" panose="020B0604030504040204" pitchFamily="34" charset="0"/>
                <a:cs typeface="Tahoma" panose="020B0604030504040204" pitchFamily="34" charset="0"/>
              </a:rPr>
              <a:t>zvuka</a:t>
            </a:r>
            <a:r>
              <a:rPr lang="sr-Latn-R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smtClean="0">
                <a:latin typeface="Tahoma" panose="020B0604030504040204" pitchFamily="34" charset="0"/>
                <a:ea typeface="Tahoma" panose="020B0604030504040204" pitchFamily="34" charset="0"/>
                <a:cs typeface="Tahoma" panose="020B0604030504040204" pitchFamily="34" charset="0"/>
              </a:rPr>
              <a:t>se </a:t>
            </a:r>
            <a:r>
              <a:rPr lang="en-US" sz="2400" dirty="0" err="1">
                <a:latin typeface="Tahoma" panose="020B0604030504040204" pitchFamily="34" charset="0"/>
                <a:ea typeface="Tahoma" panose="020B0604030504040204" pitchFamily="34" charset="0"/>
                <a:cs typeface="Tahoma" panose="020B0604030504040204" pitchFamily="34" charset="0"/>
              </a:rPr>
              <a:t>primenjuju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obradu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zvučnih</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zapisa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sličan</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način</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kao</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što</a:t>
            </a:r>
            <a:r>
              <a:rPr lang="en-US" sz="2400" dirty="0">
                <a:latin typeface="Tahoma" panose="020B0604030504040204" pitchFamily="34" charset="0"/>
                <a:ea typeface="Tahoma" panose="020B0604030504040204" pitchFamily="34" charset="0"/>
                <a:cs typeface="Tahoma" panose="020B0604030504040204" pitchFamily="34" charset="0"/>
              </a:rPr>
              <a:t> se </a:t>
            </a:r>
            <a:r>
              <a:rPr lang="en-US" sz="2400" dirty="0" err="1">
                <a:latin typeface="Tahoma" panose="020B0604030504040204" pitchFamily="34" charset="0"/>
                <a:ea typeface="Tahoma" panose="020B0604030504040204" pitchFamily="34" charset="0"/>
                <a:cs typeface="Tahoma" panose="020B0604030504040204" pitchFamily="34" charset="0"/>
              </a:rPr>
              <a:t>procesori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teksta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primenjuju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obradu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teksta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Ovi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programi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smtClean="0">
                <a:latin typeface="Tahoma" panose="020B0604030504040204" pitchFamily="34" charset="0"/>
                <a:ea typeface="Tahoma" panose="020B0604030504040204" pitchFamily="34" charset="0"/>
                <a:cs typeface="Tahoma" panose="020B0604030504040204" pitchFamily="34" charset="0"/>
              </a:rPr>
              <a:t>omogu</a:t>
            </a:r>
            <a:r>
              <a:rPr lang="sr-Latn-RS" sz="2400" dirty="0" smtClean="0">
                <a:latin typeface="Tahoma" panose="020B0604030504040204" pitchFamily="34" charset="0"/>
                <a:ea typeface="Tahoma" panose="020B0604030504040204" pitchFamily="34" charset="0"/>
                <a:cs typeface="Tahoma" panose="020B0604030504040204" pitchFamily="34" charset="0"/>
              </a:rPr>
              <a:t>ć</a:t>
            </a:r>
            <a:r>
              <a:rPr lang="en-US" sz="2400" dirty="0" err="1" smtClean="0">
                <a:latin typeface="Tahoma" panose="020B0604030504040204" pitchFamily="34" charset="0"/>
                <a:ea typeface="Tahoma" panose="020B0604030504040204" pitchFamily="34" charset="0"/>
                <a:cs typeface="Tahoma" panose="020B0604030504040204" pitchFamily="34" charset="0"/>
              </a:rPr>
              <a:t>avaju</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komponovanje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tj</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početno</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stvaranje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muzičkih</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dela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unošenje</a:t>
            </a:r>
            <a:r>
              <a:rPr lang="en-US" sz="2400" dirty="0">
                <a:latin typeface="Tahoma" panose="020B0604030504040204" pitchFamily="34" charset="0"/>
                <a:ea typeface="Tahoma" panose="020B0604030504040204" pitchFamily="34" charset="0"/>
                <a:cs typeface="Tahoma" panose="020B0604030504040204" pitchFamily="34" charset="0"/>
              </a:rPr>
              <a:t> u </a:t>
            </a:r>
            <a:r>
              <a:rPr lang="en-US" sz="2400" dirty="0" err="1">
                <a:latin typeface="Tahoma" panose="020B0604030504040204" pitchFamily="34" charset="0"/>
                <a:ea typeface="Tahoma" panose="020B0604030504040204" pitchFamily="34" charset="0"/>
                <a:cs typeface="Tahoma" panose="020B0604030504040204" pitchFamily="34" charset="0"/>
              </a:rPr>
              <a:t>računar</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smtClean="0">
                <a:latin typeface="Tahoma" panose="020B0604030504040204" pitchFamily="34" charset="0"/>
                <a:ea typeface="Tahoma" panose="020B0604030504040204" pitchFamily="34" charset="0"/>
                <a:cs typeface="Tahoma" panose="020B0604030504040204" pitchFamily="34" charset="0"/>
              </a:rPr>
              <a:t>postoje</a:t>
            </a:r>
            <a:r>
              <a:rPr lang="sr-Latn-RS" sz="2400" dirty="0" smtClean="0">
                <a:latin typeface="Tahoma" panose="020B0604030504040204" pitchFamily="34" charset="0"/>
                <a:ea typeface="Tahoma" panose="020B0604030504040204" pitchFamily="34" charset="0"/>
                <a:cs typeface="Tahoma" panose="020B0604030504040204" pitchFamily="34" charset="0"/>
              </a:rPr>
              <a:t>ć</a:t>
            </a:r>
            <a:r>
              <a:rPr lang="en-US" sz="2400" dirty="0" err="1" smtClean="0">
                <a:latin typeface="Tahoma" panose="020B0604030504040204" pitchFamily="34" charset="0"/>
                <a:ea typeface="Tahoma" panose="020B0604030504040204" pitchFamily="34" charset="0"/>
                <a:cs typeface="Tahoma" panose="020B0604030504040204" pitchFamily="34" charset="0"/>
              </a:rPr>
              <a:t>ih</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dela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zadavanjem</a:t>
            </a:r>
            <a:r>
              <a:rPr lang="en-US" sz="2400" dirty="0">
                <a:latin typeface="Tahoma" panose="020B0604030504040204" pitchFamily="34" charset="0"/>
                <a:ea typeface="Tahoma" panose="020B0604030504040204" pitchFamily="34" charset="0"/>
                <a:cs typeface="Tahoma" panose="020B0604030504040204" pitchFamily="34" charset="0"/>
              </a:rPr>
              <a:t> nota, </a:t>
            </a:r>
            <a:r>
              <a:rPr lang="en-US" sz="2400" dirty="0" err="1">
                <a:latin typeface="Tahoma" panose="020B0604030504040204" pitchFamily="34" charset="0"/>
                <a:ea typeface="Tahoma" panose="020B0604030504040204" pitchFamily="34" charset="0"/>
                <a:cs typeface="Tahoma" panose="020B0604030504040204" pitchFamily="34" charset="0"/>
              </a:rPr>
              <a:t>sviranjem</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klavijaturama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putem</a:t>
            </a:r>
            <a:r>
              <a:rPr lang="en-US" sz="2400" dirty="0">
                <a:latin typeface="Tahoma" panose="020B0604030504040204" pitchFamily="34" charset="0"/>
                <a:ea typeface="Tahoma" panose="020B0604030504040204" pitchFamily="34" charset="0"/>
                <a:cs typeface="Tahoma" panose="020B0604030504040204" pitchFamily="34" charset="0"/>
              </a:rPr>
              <a:t> audio-</a:t>
            </a:r>
            <a:r>
              <a:rPr lang="en-US" sz="2400" dirty="0" err="1">
                <a:latin typeface="Tahoma" panose="020B0604030504040204" pitchFamily="34" charset="0"/>
                <a:ea typeface="Tahoma" panose="020B0604030504040204" pitchFamily="34" charset="0"/>
                <a:cs typeface="Tahoma" panose="020B0604030504040204" pitchFamily="34" charset="0"/>
              </a:rPr>
              <a:t>ulaza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itd</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kao</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različite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naknadne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obrade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unetih</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zvučnih</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zapisa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tj</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njihovu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izmenu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dodavanjem</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ili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izbacivenjem</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pojedinih</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delova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zamenu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instrumenata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različite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zvučne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efekte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itd</a:t>
            </a:r>
            <a:r>
              <a:rPr lang="en-US" sz="2400" dirty="0">
                <a:latin typeface="Tahoma" panose="020B0604030504040204" pitchFamily="34" charset="0"/>
                <a:ea typeface="Tahoma" panose="020B0604030504040204" pitchFamily="34" charset="0"/>
                <a:cs typeface="Tahoma" panose="020B0604030504040204" pitchFamily="34" charset="0"/>
              </a:rPr>
              <a:t>.</a:t>
            </a:r>
            <a:endParaRPr lang="sr-Latn-RS" sz="2400" dirty="0" smtClean="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935235809"/>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F5361-68C0-4BF5-80C8-F1E7BF92B2DB}"/>
              </a:ext>
            </a:extLst>
          </p:cNvPr>
          <p:cNvSpPr>
            <a:spLocks noGrp="1"/>
          </p:cNvSpPr>
          <p:nvPr>
            <p:ph idx="1"/>
          </p:nvPr>
        </p:nvSpPr>
        <p:spPr>
          <a:xfrm>
            <a:off x="0" y="0"/>
            <a:ext cx="12192000" cy="6857999"/>
          </a:xfrm>
        </p:spPr>
        <p:txBody>
          <a:bodyPr>
            <a:normAutofit/>
          </a:bodyPr>
          <a:lstStyle/>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Programi za multimedijalne prezentacije koriste se za kreiranje istih. Najčešće se koristi Power Point. Pored standardnih mogućnosti Power Point ima i opciju Pack And Go predviđenu za kreiranje datoteke koja se može sačuvati na spoljnoj memoriji.</a:t>
            </a:r>
          </a:p>
          <a:p>
            <a:pPr lvl="1" algn="just"/>
            <a:r>
              <a:rPr lang="sr-Latn-RS" sz="2400" dirty="0" smtClean="0">
                <a:latin typeface="Tahoma" panose="020B0604030504040204" pitchFamily="34" charset="0"/>
                <a:ea typeface="Tahoma" panose="020B0604030504040204" pitchFamily="34" charset="0"/>
                <a:cs typeface="Tahoma" panose="020B0604030504040204" pitchFamily="34" charset="0"/>
              </a:rPr>
              <a:t>Power Point pored navedenih opcija ima i mogućnost eksportovanja dokumenata u HTML formatu koji se koristi za Internet prezentacije.</a:t>
            </a:r>
          </a:p>
          <a:p>
            <a:pPr lvl="1" algn="just"/>
            <a:r>
              <a:rPr lang="en-US" sz="2400" dirty="0" err="1">
                <a:latin typeface="Tahoma" panose="020B0604030504040204" pitchFamily="34" charset="0"/>
                <a:ea typeface="Tahoma" panose="020B0604030504040204" pitchFamily="34" charset="0"/>
                <a:cs typeface="Tahoma" panose="020B0604030504040204" pitchFamily="34" charset="0"/>
              </a:rPr>
              <a:t>Programi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proračune</a:t>
            </a:r>
            <a:r>
              <a:rPr lang="en-US" sz="2400" dirty="0">
                <a:latin typeface="Tahoma" panose="020B0604030504040204" pitchFamily="34" charset="0"/>
                <a:ea typeface="Tahoma" panose="020B0604030504040204" pitchFamily="34" charset="0"/>
                <a:cs typeface="Tahoma" panose="020B0604030504040204" pitchFamily="34" charset="0"/>
              </a:rPr>
              <a:t> u </a:t>
            </a:r>
            <a:r>
              <a:rPr lang="en-US" sz="2400" dirty="0" err="1">
                <a:latin typeface="Tahoma" panose="020B0604030504040204" pitchFamily="34" charset="0"/>
                <a:ea typeface="Tahoma" panose="020B0604030504040204" pitchFamily="34" charset="0"/>
                <a:cs typeface="Tahoma" panose="020B0604030504040204" pitchFamily="34" charset="0"/>
              </a:rPr>
              <a:t>nauci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tehnici</a:t>
            </a:r>
            <a:r>
              <a:rPr lang="en-US" sz="2400" dirty="0">
                <a:latin typeface="Tahoma" panose="020B0604030504040204" pitchFamily="34" charset="0"/>
                <a:ea typeface="Tahoma" panose="020B0604030504040204" pitchFamily="34" charset="0"/>
                <a:cs typeface="Tahoma" panose="020B0604030504040204" pitchFamily="34" charset="0"/>
              </a:rPr>
              <a:t> se </a:t>
            </a:r>
            <a:r>
              <a:rPr lang="en-US" sz="2400" dirty="0" err="1">
                <a:latin typeface="Tahoma" panose="020B0604030504040204" pitchFamily="34" charset="0"/>
                <a:ea typeface="Tahoma" panose="020B0604030504040204" pitchFamily="34" charset="0"/>
                <a:cs typeface="Tahoma" panose="020B0604030504040204" pitchFamily="34" charset="0"/>
              </a:rPr>
              <a:t>primenjuju</a:t>
            </a:r>
            <a:r>
              <a:rPr lang="en-US" sz="2400" dirty="0">
                <a:latin typeface="Tahoma" panose="020B0604030504040204" pitchFamily="34" charset="0"/>
                <a:ea typeface="Tahoma" panose="020B0604030504040204" pitchFamily="34" charset="0"/>
                <a:cs typeface="Tahoma" panose="020B0604030504040204" pitchFamily="34" charset="0"/>
              </a:rPr>
              <a:t> u </a:t>
            </a:r>
            <a:r>
              <a:rPr lang="en-US" sz="2400" dirty="0" err="1">
                <a:latin typeface="Tahoma" panose="020B0604030504040204" pitchFamily="34" charset="0"/>
                <a:ea typeface="Tahoma" panose="020B0604030504040204" pitchFamily="34" charset="0"/>
                <a:cs typeface="Tahoma" panose="020B0604030504040204" pitchFamily="34" charset="0"/>
              </a:rPr>
              <a:t>različitim</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naučno-tehničkim</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proračunima</a:t>
            </a:r>
            <a:r>
              <a:rPr lang="en-US" sz="2400" dirty="0">
                <a:latin typeface="Tahoma" panose="020B0604030504040204" pitchFamily="34" charset="0"/>
                <a:ea typeface="Tahoma" panose="020B0604030504040204" pitchFamily="34" charset="0"/>
                <a:cs typeface="Tahoma" panose="020B0604030504040204" pitchFamily="34" charset="0"/>
              </a:rPr>
              <a:t> - </a:t>
            </a:r>
            <a:r>
              <a:rPr lang="en-US" sz="2400" dirty="0" err="1">
                <a:latin typeface="Tahoma" panose="020B0604030504040204" pitchFamily="34" charset="0"/>
                <a:ea typeface="Tahoma" panose="020B0604030504040204" pitchFamily="34" charset="0"/>
                <a:cs typeface="Tahoma" panose="020B0604030504040204" pitchFamily="34" charset="0"/>
              </a:rPr>
              <a:t>statičkim</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dinamičkim</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proračunima</a:t>
            </a:r>
            <a:r>
              <a:rPr lang="en-US" sz="2400" dirty="0">
                <a:latin typeface="Tahoma" panose="020B0604030504040204" pitchFamily="34" charset="0"/>
                <a:ea typeface="Tahoma" panose="020B0604030504040204" pitchFamily="34" charset="0"/>
                <a:cs typeface="Tahoma" panose="020B0604030504040204" pitchFamily="34" charset="0"/>
              </a:rPr>
              <a:t> u </a:t>
            </a:r>
            <a:r>
              <a:rPr lang="en-US" sz="2400" dirty="0" err="1">
                <a:latin typeface="Tahoma" panose="020B0604030504040204" pitchFamily="34" charset="0"/>
                <a:ea typeface="Tahoma" panose="020B0604030504040204" pitchFamily="34" charset="0"/>
                <a:cs typeface="Tahoma" panose="020B0604030504040204" pitchFamily="34" charset="0"/>
              </a:rPr>
              <a:t>građevinstvu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mašinskoj</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industriji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posebno</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automobilskoj</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zatim</a:t>
            </a:r>
            <a:r>
              <a:rPr lang="en-US" sz="2400" dirty="0">
                <a:latin typeface="Tahoma" panose="020B0604030504040204" pitchFamily="34" charset="0"/>
                <a:ea typeface="Tahoma" panose="020B0604030504040204" pitchFamily="34" charset="0"/>
                <a:cs typeface="Tahoma" panose="020B0604030504040204" pitchFamily="34" charset="0"/>
              </a:rPr>
              <a:t> u </a:t>
            </a:r>
            <a:r>
              <a:rPr lang="en-US" sz="2400" dirty="0" err="1">
                <a:latin typeface="Tahoma" panose="020B0604030504040204" pitchFamily="34" charset="0"/>
                <a:ea typeface="Tahoma" panose="020B0604030504040204" pitchFamily="34" charset="0"/>
                <a:cs typeface="Tahoma" panose="020B0604030504040204" pitchFamily="34" charset="0"/>
              </a:rPr>
              <a:t>kontroli</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proizvodnje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a:t>
            </a:r>
            <a:r>
              <a:rPr lang="en-US" sz="2400" dirty="0">
                <a:latin typeface="Tahoma" panose="020B0604030504040204" pitchFamily="34" charset="0"/>
                <a:ea typeface="Tahoma" panose="020B0604030504040204" pitchFamily="34" charset="0"/>
                <a:cs typeface="Tahoma" panose="020B0604030504040204" pitchFamily="34" charset="0"/>
              </a:rPr>
              <a:t> u </a:t>
            </a:r>
            <a:r>
              <a:rPr lang="en-US" sz="2400" dirty="0" err="1">
                <a:latin typeface="Tahoma" panose="020B0604030504040204" pitchFamily="34" charset="0"/>
                <a:ea typeface="Tahoma" panose="020B0604030504040204" pitchFamily="34" charset="0"/>
                <a:cs typeface="Tahoma" panose="020B0604030504040204" pitchFamily="34" charset="0"/>
              </a:rPr>
              <a:t>inženjerstvu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smtClean="0">
                <a:latin typeface="Tahoma" panose="020B0604030504040204" pitchFamily="34" charset="0"/>
                <a:ea typeface="Tahoma" panose="020B0604030504040204" pitchFamily="34" charset="0"/>
                <a:cs typeface="Tahoma" panose="020B0604030504040204" pitchFamily="34" charset="0"/>
              </a:rPr>
              <a:t>Namenjeni</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užem</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krugu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korisnika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za</a:t>
            </a:r>
            <a:r>
              <a:rPr lang="en-US" sz="2400" dirty="0">
                <a:latin typeface="Tahoma" panose="020B0604030504040204" pitchFamily="34" charset="0"/>
                <a:ea typeface="Tahoma" panose="020B0604030504040204" pitchFamily="34" charset="0"/>
                <a:cs typeface="Tahoma" panose="020B0604030504040204" pitchFamily="34" charset="0"/>
              </a:rPr>
              <a:t> oblast </a:t>
            </a:r>
            <a:r>
              <a:rPr lang="en-US" sz="2400" dirty="0" err="1">
                <a:latin typeface="Tahoma" panose="020B0604030504040204" pitchFamily="34" charset="0"/>
                <a:ea typeface="Tahoma" panose="020B0604030504040204" pitchFamily="34" charset="0"/>
                <a:cs typeface="Tahoma" panose="020B0604030504040204" pitchFamily="34" charset="0"/>
              </a:rPr>
              <a:t>za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koju</a:t>
            </a:r>
            <a:r>
              <a:rPr lang="en-US" sz="2400" dirty="0">
                <a:latin typeface="Tahoma" panose="020B0604030504040204" pitchFamily="34" charset="0"/>
                <a:ea typeface="Tahoma" panose="020B0604030504040204" pitchFamily="34" charset="0"/>
                <a:cs typeface="Tahoma" panose="020B0604030504040204" pitchFamily="34" charset="0"/>
              </a:rPr>
              <a:t> je program </a:t>
            </a:r>
            <a:r>
              <a:rPr lang="en-US" sz="2400" dirty="0" err="1">
                <a:latin typeface="Tahoma" panose="020B0604030504040204" pitchFamily="34" charset="0"/>
                <a:ea typeface="Tahoma" panose="020B0604030504040204" pitchFamily="34" charset="0"/>
                <a:cs typeface="Tahoma" panose="020B0604030504040204" pitchFamily="34" charset="0"/>
              </a:rPr>
              <a:t>predviđen</a:t>
            </a:r>
            <a:r>
              <a:rPr lang="en-US" sz="2400" dirty="0" smtClean="0">
                <a:latin typeface="Tahoma" panose="020B0604030504040204" pitchFamily="34" charset="0"/>
                <a:ea typeface="Tahoma" panose="020B0604030504040204" pitchFamily="34" charset="0"/>
                <a:cs typeface="Tahoma" panose="020B0604030504040204" pitchFamily="34" charset="0"/>
              </a:rPr>
              <a:t>.</a:t>
            </a:r>
            <a:endParaRPr lang="sr-Latn-RS" sz="2400" dirty="0" smtClean="0">
              <a:latin typeface="Tahoma" panose="020B0604030504040204" pitchFamily="34" charset="0"/>
              <a:ea typeface="Tahoma" panose="020B0604030504040204" pitchFamily="34" charset="0"/>
              <a:cs typeface="Tahoma" panose="020B0604030504040204" pitchFamily="34" charset="0"/>
            </a:endParaRPr>
          </a:p>
          <a:p>
            <a:pPr lvl="1" algn="just"/>
            <a:r>
              <a:rPr lang="en-US" sz="2400" dirty="0" err="1">
                <a:latin typeface="Tahoma" panose="020B0604030504040204" pitchFamily="34" charset="0"/>
                <a:ea typeface="Tahoma" panose="020B0604030504040204" pitchFamily="34" charset="0"/>
                <a:cs typeface="Tahoma" panose="020B0604030504040204" pitchFamily="34" charset="0"/>
              </a:rPr>
              <a:t>Posebnu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veliku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grupu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aplikativnih</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programa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čine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igre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koje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predstavljaju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znatan</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deo</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industrije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softvera</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Namenjene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najrazličitijim</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uzrastima</a:t>
            </a:r>
            <a:r>
              <a:rPr lang="en-US" sz="2400" dirty="0">
                <a:latin typeface="Tahoma" panose="020B0604030504040204" pitchFamily="34" charset="0"/>
                <a:ea typeface="Tahoma" panose="020B0604030504040204" pitchFamily="34" charset="0"/>
                <a:cs typeface="Tahoma" panose="020B0604030504040204" pitchFamily="34" charset="0"/>
              </a:rPr>
              <a:t>, od </a:t>
            </a:r>
            <a:r>
              <a:rPr lang="en-US" sz="2400" dirty="0" err="1" smtClean="0">
                <a:latin typeface="Tahoma" panose="020B0604030504040204" pitchFamily="34" charset="0"/>
                <a:ea typeface="Tahoma" panose="020B0604030504040204" pitchFamily="34" charset="0"/>
                <a:cs typeface="Tahoma" panose="020B0604030504040204" pitchFamily="34" charset="0"/>
              </a:rPr>
              <a:t>najm</a:t>
            </a:r>
            <a:r>
              <a:rPr lang="sr-Latn-RS" sz="2400" dirty="0" smtClean="0">
                <a:latin typeface="Tahoma" panose="020B0604030504040204" pitchFamily="34" charset="0"/>
                <a:ea typeface="Tahoma" panose="020B0604030504040204" pitchFamily="34" charset="0"/>
                <a:cs typeface="Tahoma" panose="020B0604030504040204" pitchFamily="34" charset="0"/>
              </a:rPr>
              <a:t>l</a:t>
            </a:r>
            <a:r>
              <a:rPr lang="en-US" sz="2400" dirty="0" err="1" smtClean="0">
                <a:latin typeface="Tahoma" panose="020B0604030504040204" pitchFamily="34" charset="0"/>
                <a:ea typeface="Tahoma" panose="020B0604030504040204" pitchFamily="34" charset="0"/>
                <a:cs typeface="Tahoma" panose="020B0604030504040204" pitchFamily="34" charset="0"/>
              </a:rPr>
              <a:t>ađe</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dece</a:t>
            </a:r>
            <a:r>
              <a:rPr lang="en-US" sz="2400" dirty="0">
                <a:latin typeface="Tahoma" panose="020B0604030504040204" pitchFamily="34" charset="0"/>
                <a:ea typeface="Tahoma" panose="020B0604030504040204" pitchFamily="34" charset="0"/>
                <a:cs typeface="Tahoma" panose="020B0604030504040204" pitchFamily="34" charset="0"/>
              </a:rPr>
              <a:t> do </a:t>
            </a:r>
            <a:r>
              <a:rPr lang="en-US" sz="2400" dirty="0" err="1">
                <a:latin typeface="Tahoma" panose="020B0604030504040204" pitchFamily="34" charset="0"/>
                <a:ea typeface="Tahoma" panose="020B0604030504040204" pitchFamily="34" charset="0"/>
                <a:cs typeface="Tahoma" panose="020B0604030504040204" pitchFamily="34" charset="0"/>
              </a:rPr>
              <a:t>odraslih</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Igrice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koje</a:t>
            </a:r>
            <a:r>
              <a:rPr lang="en-US" sz="2400" dirty="0">
                <a:latin typeface="Tahoma" panose="020B0604030504040204" pitchFamily="34" charset="0"/>
                <a:ea typeface="Tahoma" panose="020B0604030504040204" pitchFamily="34" charset="0"/>
                <a:cs typeface="Tahoma" panose="020B0604030504040204" pitchFamily="34" charset="0"/>
              </a:rPr>
              <a:t> se </a:t>
            </a:r>
            <a:r>
              <a:rPr lang="en-US" sz="2400" dirty="0" err="1">
                <a:latin typeface="Tahoma" panose="020B0604030504040204" pitchFamily="34" charset="0"/>
                <a:ea typeface="Tahoma" panose="020B0604030504040204" pitchFamily="34" charset="0"/>
                <a:cs typeface="Tahoma" panose="020B0604030504040204" pitchFamily="34" charset="0"/>
              </a:rPr>
              <a:t>danas</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najviše</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igraju</a:t>
            </a:r>
            <a:r>
              <a:rPr lang="en-US" sz="2400" dirty="0">
                <a:latin typeface="Tahoma" panose="020B0604030504040204" pitchFamily="34" charset="0"/>
                <a:ea typeface="Tahoma" panose="020B0604030504040204" pitchFamily="34" charset="0"/>
                <a:cs typeface="Tahoma" panose="020B0604030504040204" pitchFamily="34" charset="0"/>
              </a:rPr>
              <a:t> </a:t>
            </a:r>
            <a:r>
              <a:rPr lang="en-US" sz="2400" dirty="0" err="1">
                <a:latin typeface="Tahoma" panose="020B0604030504040204" pitchFamily="34" charset="0"/>
                <a:ea typeface="Tahoma" panose="020B0604030504040204" pitchFamily="34" charset="0"/>
                <a:cs typeface="Tahoma" panose="020B0604030504040204" pitchFamily="34" charset="0"/>
              </a:rPr>
              <a:t>su</a:t>
            </a:r>
            <a:r>
              <a:rPr lang="en-US" sz="2400" dirty="0">
                <a:latin typeface="Tahoma" panose="020B0604030504040204" pitchFamily="34" charset="0"/>
                <a:ea typeface="Tahoma" panose="020B0604030504040204" pitchFamily="34" charset="0"/>
                <a:cs typeface="Tahoma" panose="020B0604030504040204" pitchFamily="34" charset="0"/>
              </a:rPr>
              <a:t>: counter-strike, </a:t>
            </a:r>
            <a:r>
              <a:rPr lang="en-US" sz="2400" dirty="0" err="1">
                <a:latin typeface="Tahoma" panose="020B0604030504040204" pitchFamily="34" charset="0"/>
                <a:ea typeface="Tahoma" panose="020B0604030504040204" pitchFamily="34" charset="0"/>
                <a:cs typeface="Tahoma" panose="020B0604030504040204" pitchFamily="34" charset="0"/>
              </a:rPr>
              <a:t>fifa</a:t>
            </a:r>
            <a:r>
              <a:rPr lang="en-US" sz="2400" dirty="0">
                <a:latin typeface="Tahoma" panose="020B0604030504040204" pitchFamily="34" charset="0"/>
                <a:ea typeface="Tahoma" panose="020B0604030504040204" pitchFamily="34" charset="0"/>
                <a:cs typeface="Tahoma" panose="020B0604030504040204" pitchFamily="34" charset="0"/>
              </a:rPr>
              <a:t>, splinter sell, hitman, sims, </a:t>
            </a:r>
            <a:r>
              <a:rPr lang="en-US" sz="2400" dirty="0" err="1" smtClean="0">
                <a:latin typeface="Tahoma" panose="020B0604030504040204" pitchFamily="34" charset="0"/>
                <a:ea typeface="Tahoma" panose="020B0604030504040204" pitchFamily="34" charset="0"/>
                <a:cs typeface="Tahoma" panose="020B0604030504040204" pitchFamily="34" charset="0"/>
              </a:rPr>
              <a:t>barbie</a:t>
            </a:r>
            <a:r>
              <a:rPr lang="sr-Latn-RS" sz="2400" dirty="0" smtClean="0">
                <a:latin typeface="Tahoma" panose="020B0604030504040204" pitchFamily="34" charset="0"/>
                <a:ea typeface="Tahoma" panose="020B0604030504040204" pitchFamily="34" charset="0"/>
                <a:cs typeface="Tahoma" panose="020B0604030504040204" pitchFamily="34" charset="0"/>
              </a:rPr>
              <a:t>...</a:t>
            </a:r>
            <a:r>
              <a:rPr lang="en-US" sz="2400" dirty="0">
                <a:latin typeface="Tahoma" panose="020B0604030504040204" pitchFamily="34" charset="0"/>
                <a:ea typeface="Tahoma" panose="020B0604030504040204" pitchFamily="34" charset="0"/>
                <a:cs typeface="Tahoma" panose="020B0604030504040204" pitchFamily="34" charset="0"/>
              </a:rPr>
              <a:t> </a:t>
            </a:r>
            <a:endParaRPr lang="sr-Latn-RS" sz="2400" dirty="0" smtClean="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66677372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40000"/>
              </a:schemeClr>
            </a:gs>
            <a:gs pos="100000">
              <a:schemeClr val="phClr">
                <a:shade val="92000"/>
                <a:hueMod val="104000"/>
                <a:satMod val="140000"/>
                <a:lumMod val="48000"/>
              </a:schemeClr>
            </a:gs>
          </a:gsLst>
          <a:lin ang="5040000" scaled="0"/>
        </a:gradFill>
        <a:blipFill>
          <a:blip xmlns:r="http://schemas.openxmlformats.org/officeDocument/2006/relationships" r:embed="rId1">
            <a:duotone>
              <a:schemeClr val="phClr">
                <a:shade val="48000"/>
                <a:hueMod val="106000"/>
                <a:satMod val="140000"/>
                <a:lumMod val="42000"/>
              </a:schemeClr>
              <a:schemeClr val="phClr">
                <a:tint val="98000"/>
                <a:hueMod val="92000"/>
                <a:satMod val="220000"/>
                <a:lumMod val="90000"/>
              </a:schemeClr>
            </a:duotone>
          </a:blip>
          <a:stretch/>
        </a:blipFill>
      </a:bgFillStyleLst>
    </a:fmtScheme>
  </a:themeElements>
  <a:objectDefaults/>
  <a:extraClrSchemeLst/>
  <a:extLst>
    <a:ext uri="{05A4C25C-085E-4340-85A3-A5531E510DB2}">
      <thm15:themeFamily xmlns:thm15="http://schemas.microsoft.com/office/thememl/2012/main" name="TF77815013_Problem-solution cycle_RVA_v3" id="{20834410-FC37-46AC-ACB7-FB202F8C4BA9}" vid="{1ED24379-BFF7-4E2F-B7EC-A47C906E21A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96291512c1ee715ab617f4c07df79fc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8256c27c40ca5c40ce1cf6c44f0205df"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7C0B241-13E5-418D-8920-D23491E2D2C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7866CFD-F94E-4AE5-ACEA-86FEC0F48A10}">
  <ds:schemaRefs>
    <ds:schemaRef ds:uri="http://schemas.microsoft.com/office/2006/metadata/properties"/>
    <ds:schemaRef ds:uri="http://schemas.microsoft.com/office/infopath/2007/PartnerControls"/>
    <ds:schemaRef ds:uri="71af3243-3dd4-4a8d-8c0d-dd76da1f02a5"/>
  </ds:schemaRefs>
</ds:datastoreItem>
</file>

<file path=customXml/itemProps3.xml><?xml version="1.0" encoding="utf-8"?>
<ds:datastoreItem xmlns:ds="http://schemas.openxmlformats.org/officeDocument/2006/customXml" ds:itemID="{B579702B-25C7-40D7-9E29-7686B11A966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Problemsolution cycle </Template>
  <TotalTime>0</TotalTime>
  <Words>13170</Words>
  <Application>Microsoft Office PowerPoint</Application>
  <PresentationFormat>Widescreen</PresentationFormat>
  <Paragraphs>588</Paragraphs>
  <Slides>95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95</vt:i4>
      </vt:variant>
    </vt:vector>
  </HeadingPairs>
  <TitlesOfParts>
    <vt:vector size="102" baseType="lpstr">
      <vt:lpstr>Arial</vt:lpstr>
      <vt:lpstr>Calibri</vt:lpstr>
      <vt:lpstr>Rockwell</vt:lpstr>
      <vt:lpstr>Tahoma</vt:lpstr>
      <vt:lpstr>Trebuchet MS</vt:lpstr>
      <vt:lpstr>Tw Cen MT</vt:lpstr>
      <vt:lpstr>Circuit</vt:lpstr>
      <vt:lpstr>PREDMET: INFORMACIONE TEHNOLOGIJE U MEDICINI</vt:lpstr>
      <vt:lpstr>Sadržaj prezentacije –prvo poglavlje Informacione tehnologije u poslovanju </vt:lpstr>
      <vt:lpstr>Savremeni svet i informatika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drugo poglavlje: hardver računara </vt:lpstr>
      <vt:lpstr>Hardver računara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2019-11-16T06:57:46Z</dcterms:created>
  <dcterms:modified xsi:type="dcterms:W3CDTF">2020-05-30T07:59:06Z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